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oboto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oGnBJ2ECWhsFa9g4T21CJbvz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0A72C6-0911-4BD5-AB6F-ED661922E563}">
  <a:tblStyle styleId="{DB0A72C6-0911-4BD5-AB6F-ED661922E5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420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978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17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65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83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822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854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673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239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530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036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61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160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395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142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198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705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298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800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04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771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627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49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099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974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010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725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144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7559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2215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594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8426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3212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55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7465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22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77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78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62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38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82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2"/>
          <p:cNvSpPr txBox="1">
            <a:spLocks noGrp="1"/>
          </p:cNvSpPr>
          <p:nvPr>
            <p:ph type="title"/>
          </p:nvPr>
        </p:nvSpPr>
        <p:spPr>
          <a:xfrm>
            <a:off x="1380601" y="904039"/>
            <a:ext cx="6382797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 txBox="1">
            <a:spLocks noGrp="1"/>
          </p:cNvSpPr>
          <p:nvPr>
            <p:ph type="title"/>
          </p:nvPr>
        </p:nvSpPr>
        <p:spPr>
          <a:xfrm>
            <a:off x="1380601" y="904039"/>
            <a:ext cx="6382797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body" idx="1"/>
          </p:nvPr>
        </p:nvSpPr>
        <p:spPr>
          <a:xfrm>
            <a:off x="278125" y="1200545"/>
            <a:ext cx="8587749" cy="230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4"/>
          <p:cNvSpPr/>
          <p:nvPr/>
        </p:nvSpPr>
        <p:spPr>
          <a:xfrm>
            <a:off x="3385199" y="24"/>
            <a:ext cx="5758815" cy="5143500"/>
          </a:xfrm>
          <a:custGeom>
            <a:avLst/>
            <a:gdLst/>
            <a:ahLst/>
            <a:cxnLst/>
            <a:rect l="l" t="t" r="r" b="b"/>
            <a:pathLst>
              <a:path w="5758815" h="5143500" extrusionOk="0">
                <a:moveTo>
                  <a:pt x="0" y="5143499"/>
                </a:moveTo>
                <a:lnTo>
                  <a:pt x="5758799" y="5143499"/>
                </a:lnTo>
                <a:lnTo>
                  <a:pt x="57587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4"/>
          <p:cNvSpPr/>
          <p:nvPr/>
        </p:nvSpPr>
        <p:spPr>
          <a:xfrm>
            <a:off x="3416174" y="279424"/>
            <a:ext cx="5454650" cy="4584700"/>
          </a:xfrm>
          <a:custGeom>
            <a:avLst/>
            <a:gdLst/>
            <a:ahLst/>
            <a:cxnLst/>
            <a:rect l="l" t="t" r="r" b="b"/>
            <a:pathLst>
              <a:path w="5454650" h="4584700" extrusionOk="0">
                <a:moveTo>
                  <a:pt x="6324" y="0"/>
                </a:moveTo>
                <a:lnTo>
                  <a:pt x="6324" y="4584649"/>
                </a:lnTo>
              </a:path>
              <a:path w="5454650" h="4584700" extrusionOk="0">
                <a:moveTo>
                  <a:pt x="3688649" y="1079499"/>
                </a:moveTo>
                <a:lnTo>
                  <a:pt x="3688649" y="3505149"/>
                </a:lnTo>
              </a:path>
              <a:path w="5454650" h="4584700" extrusionOk="0">
                <a:moveTo>
                  <a:pt x="5448274" y="0"/>
                </a:moveTo>
                <a:lnTo>
                  <a:pt x="5448274" y="4584649"/>
                </a:lnTo>
              </a:path>
              <a:path w="5454650" h="4584700" extrusionOk="0">
                <a:moveTo>
                  <a:pt x="0" y="6324"/>
                </a:moveTo>
                <a:lnTo>
                  <a:pt x="5454599" y="6324"/>
                </a:lnTo>
              </a:path>
              <a:path w="5454650" h="4584700" extrusionOk="0">
                <a:moveTo>
                  <a:pt x="0" y="1085824"/>
                </a:moveTo>
                <a:lnTo>
                  <a:pt x="5454599" y="1085824"/>
                </a:lnTo>
              </a:path>
              <a:path w="5454650" h="4584700" extrusionOk="0">
                <a:moveTo>
                  <a:pt x="0" y="1689074"/>
                </a:moveTo>
                <a:lnTo>
                  <a:pt x="5454599" y="1689074"/>
                </a:lnTo>
              </a:path>
              <a:path w="5454650" h="4584700" extrusionOk="0">
                <a:moveTo>
                  <a:pt x="0" y="2292324"/>
                </a:moveTo>
                <a:lnTo>
                  <a:pt x="5454599" y="2292324"/>
                </a:lnTo>
              </a:path>
              <a:path w="5454650" h="4584700" extrusionOk="0">
                <a:moveTo>
                  <a:pt x="0" y="2895574"/>
                </a:moveTo>
                <a:lnTo>
                  <a:pt x="5454599" y="2895574"/>
                </a:lnTo>
              </a:path>
              <a:path w="5454650" h="4584700" extrusionOk="0">
                <a:moveTo>
                  <a:pt x="0" y="3498824"/>
                </a:moveTo>
                <a:lnTo>
                  <a:pt x="5454599" y="3498824"/>
                </a:lnTo>
              </a:path>
              <a:path w="5454650" h="4584700" extrusionOk="0">
                <a:moveTo>
                  <a:pt x="0" y="4578324"/>
                </a:moveTo>
                <a:lnTo>
                  <a:pt x="5454599" y="4578324"/>
                </a:lnTo>
              </a:path>
            </a:pathLst>
          </a:custGeom>
          <a:noFill/>
          <a:ln w="12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4"/>
          <p:cNvSpPr txBox="1">
            <a:spLocks noGrp="1"/>
          </p:cNvSpPr>
          <p:nvPr>
            <p:ph type="title"/>
          </p:nvPr>
        </p:nvSpPr>
        <p:spPr>
          <a:xfrm>
            <a:off x="1380601" y="904039"/>
            <a:ext cx="6382797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5"/>
          <p:cNvSpPr/>
          <p:nvPr/>
        </p:nvSpPr>
        <p:spPr>
          <a:xfrm>
            <a:off x="0" y="764950"/>
            <a:ext cx="9144000" cy="4378960"/>
          </a:xfrm>
          <a:custGeom>
            <a:avLst/>
            <a:gdLst/>
            <a:ahLst/>
            <a:cxnLst/>
            <a:rect l="l" t="t" r="r" b="b"/>
            <a:pathLst>
              <a:path w="9144000" h="4378960" extrusionOk="0">
                <a:moveTo>
                  <a:pt x="0" y="4378549"/>
                </a:moveTo>
                <a:lnTo>
                  <a:pt x="9143999" y="4378549"/>
                </a:lnTo>
                <a:lnTo>
                  <a:pt x="9143999" y="0"/>
                </a:lnTo>
                <a:lnTo>
                  <a:pt x="0" y="0"/>
                </a:lnTo>
                <a:lnTo>
                  <a:pt x="0" y="437854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56350"/>
            <a:ext cx="9143999" cy="1085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92D050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41"/>
          <p:cNvSpPr txBox="1">
            <a:spLocks noGrp="1"/>
          </p:cNvSpPr>
          <p:nvPr>
            <p:ph type="title"/>
          </p:nvPr>
        </p:nvSpPr>
        <p:spPr>
          <a:xfrm>
            <a:off x="1380601" y="904039"/>
            <a:ext cx="6382797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body" idx="1"/>
          </p:nvPr>
        </p:nvSpPr>
        <p:spPr>
          <a:xfrm>
            <a:off x="278125" y="1200545"/>
            <a:ext cx="8587749" cy="230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icgalvaligi.edu.it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/>
          <p:nvPr/>
        </p:nvSpPr>
        <p:spPr>
          <a:xfrm>
            <a:off x="2635893" y="2387084"/>
            <a:ext cx="5861541" cy="158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89280" marR="5080" lvl="0" indent="-577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Istituto Comprensivo </a:t>
            </a:r>
            <a:endParaRPr/>
          </a:p>
          <a:p>
            <a:pPr marL="589280" marR="5080" lvl="0" indent="-57721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“Enrico Galvaligi”</a:t>
            </a:r>
            <a:endParaRPr sz="4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6055600" y="4400550"/>
            <a:ext cx="27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www.icgalvaligi.edu.it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" descr="aula aperto manzon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3125" y="312236"/>
            <a:ext cx="2194500" cy="16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0792" y="285750"/>
            <a:ext cx="2174210" cy="163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975" y="297000"/>
            <a:ext cx="2194501" cy="164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975" y="3633053"/>
            <a:ext cx="2194499" cy="123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5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975" y="3645862"/>
            <a:ext cx="2194499" cy="123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5" y="2044603"/>
            <a:ext cx="2269138" cy="14867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/>
        </p:nvSpPr>
        <p:spPr>
          <a:xfrm>
            <a:off x="435625" y="889525"/>
            <a:ext cx="828167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</a:t>
            </a:r>
            <a:r>
              <a:rPr lang="en-US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offerta formativa </a:t>
            </a:r>
            <a:r>
              <a:rPr lang="en-US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dell’Istituto Galvaligi si inserisce nella  fase fondante della crescita degli studenti dai sei ai  quattordici anni e vuole portare il proprio contributo per un  sereno sviluppo della loro preparazione culturale,  avviandoli alla padronanza degli alfabeti di base, dei  linguaggi, dei sistemi simbolici e al primo ampliamento del  bagaglio di esperienze, conoscenze, abilità e competenze  per il loro futuro.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0" y="1685999"/>
            <a:ext cx="9144000" cy="3457590"/>
            <a:chOff x="0" y="1685999"/>
            <a:chExt cx="9144000" cy="3457590"/>
          </a:xfrm>
        </p:grpSpPr>
        <p:sp>
          <p:nvSpPr>
            <p:cNvPr id="151" name="Google Shape;151;p11"/>
            <p:cNvSpPr/>
            <p:nvPr/>
          </p:nvSpPr>
          <p:spPr>
            <a:xfrm>
              <a:off x="0" y="1794599"/>
              <a:ext cx="9144000" cy="3348990"/>
            </a:xfrm>
            <a:custGeom>
              <a:avLst/>
              <a:gdLst/>
              <a:ahLst/>
              <a:cxnLst/>
              <a:rect l="l" t="t" r="r" b="b"/>
              <a:pathLst>
                <a:path w="9144000" h="3348990" extrusionOk="0">
                  <a:moveTo>
                    <a:pt x="0" y="3348899"/>
                  </a:moveTo>
                  <a:lnTo>
                    <a:pt x="9143999" y="334889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334889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2" name="Google Shape;152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85999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1"/>
            <p:cNvSpPr/>
            <p:nvPr/>
          </p:nvSpPr>
          <p:spPr>
            <a:xfrm>
              <a:off x="434898" y="1885276"/>
              <a:ext cx="8415655" cy="3134360"/>
            </a:xfrm>
            <a:custGeom>
              <a:avLst/>
              <a:gdLst/>
              <a:ahLst/>
              <a:cxnLst/>
              <a:rect l="l" t="t" r="r" b="b"/>
              <a:pathLst>
                <a:path w="8415655" h="3134360" extrusionOk="0">
                  <a:moveTo>
                    <a:pt x="1467954" y="2775966"/>
                  </a:moveTo>
                  <a:lnTo>
                    <a:pt x="0" y="2775966"/>
                  </a:lnTo>
                  <a:lnTo>
                    <a:pt x="0" y="3134106"/>
                  </a:lnTo>
                  <a:lnTo>
                    <a:pt x="1467954" y="3134106"/>
                  </a:lnTo>
                  <a:lnTo>
                    <a:pt x="1467954" y="2775966"/>
                  </a:lnTo>
                  <a:close/>
                </a:path>
                <a:path w="8415655" h="3134360" extrusionOk="0">
                  <a:moveTo>
                    <a:pt x="2256485" y="976122"/>
                  </a:moveTo>
                  <a:lnTo>
                    <a:pt x="129222" y="976122"/>
                  </a:lnTo>
                  <a:lnTo>
                    <a:pt x="129222" y="1334262"/>
                  </a:lnTo>
                  <a:lnTo>
                    <a:pt x="2256485" y="1334262"/>
                  </a:lnTo>
                  <a:lnTo>
                    <a:pt x="2256485" y="976122"/>
                  </a:lnTo>
                  <a:close/>
                </a:path>
                <a:path w="8415655" h="3134360" extrusionOk="0">
                  <a:moveTo>
                    <a:pt x="2369553" y="1387983"/>
                  </a:moveTo>
                  <a:lnTo>
                    <a:pt x="129222" y="1387983"/>
                  </a:lnTo>
                  <a:lnTo>
                    <a:pt x="129222" y="1746123"/>
                  </a:lnTo>
                  <a:lnTo>
                    <a:pt x="2369553" y="1746123"/>
                  </a:lnTo>
                  <a:lnTo>
                    <a:pt x="2369553" y="1387983"/>
                  </a:lnTo>
                  <a:close/>
                </a:path>
                <a:path w="8415655" h="3134360" extrusionOk="0">
                  <a:moveTo>
                    <a:pt x="2387041" y="1799844"/>
                  </a:moveTo>
                  <a:lnTo>
                    <a:pt x="129222" y="1799844"/>
                  </a:lnTo>
                  <a:lnTo>
                    <a:pt x="129222" y="2157984"/>
                  </a:lnTo>
                  <a:lnTo>
                    <a:pt x="2387041" y="2157984"/>
                  </a:lnTo>
                  <a:lnTo>
                    <a:pt x="2387041" y="1799844"/>
                  </a:lnTo>
                  <a:close/>
                </a:path>
                <a:path w="8415655" h="3134360" extrusionOk="0">
                  <a:moveTo>
                    <a:pt x="2663304" y="411861"/>
                  </a:moveTo>
                  <a:lnTo>
                    <a:pt x="0" y="411861"/>
                  </a:lnTo>
                  <a:lnTo>
                    <a:pt x="0" y="770001"/>
                  </a:lnTo>
                  <a:lnTo>
                    <a:pt x="2663304" y="770001"/>
                  </a:lnTo>
                  <a:lnTo>
                    <a:pt x="2663304" y="411861"/>
                  </a:lnTo>
                  <a:close/>
                </a:path>
                <a:path w="8415655" h="3134360" extrusionOk="0">
                  <a:moveTo>
                    <a:pt x="7273201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7273201" y="358140"/>
                  </a:lnTo>
                  <a:lnTo>
                    <a:pt x="7273201" y="0"/>
                  </a:lnTo>
                  <a:close/>
                </a:path>
                <a:path w="8415655" h="3134360" extrusionOk="0">
                  <a:moveTo>
                    <a:pt x="8410715" y="0"/>
                  </a:moveTo>
                  <a:lnTo>
                    <a:pt x="7347077" y="0"/>
                  </a:lnTo>
                  <a:lnTo>
                    <a:pt x="7347077" y="358140"/>
                  </a:lnTo>
                  <a:lnTo>
                    <a:pt x="8410715" y="358140"/>
                  </a:lnTo>
                  <a:lnTo>
                    <a:pt x="8410715" y="0"/>
                  </a:lnTo>
                  <a:close/>
                </a:path>
                <a:path w="8415655" h="3134360" extrusionOk="0">
                  <a:moveTo>
                    <a:pt x="8415528" y="2364105"/>
                  </a:moveTo>
                  <a:lnTo>
                    <a:pt x="0" y="2364105"/>
                  </a:lnTo>
                  <a:lnTo>
                    <a:pt x="0" y="2722245"/>
                  </a:lnTo>
                  <a:lnTo>
                    <a:pt x="8415528" y="2722245"/>
                  </a:lnTo>
                  <a:lnTo>
                    <a:pt x="8415528" y="2364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4925" y="904164"/>
            <a:ext cx="309118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nostre priorità</a:t>
            </a:r>
            <a:endParaRPr/>
          </a:p>
        </p:txBody>
      </p:sp>
      <p:sp>
        <p:nvSpPr>
          <p:cNvPr id="155" name="Google Shape;155;p11"/>
          <p:cNvSpPr txBox="1"/>
          <p:nvPr/>
        </p:nvSpPr>
        <p:spPr>
          <a:xfrm>
            <a:off x="422200" y="1806916"/>
            <a:ext cx="8436610" cy="32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35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Attraverso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suo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Piano Triennale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dell’Offerta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Formativa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l’Istituto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Galvaligi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garantisce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328295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</a:t>
            </a:r>
            <a:r>
              <a:rPr lang="en-US" sz="235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accoglienza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endParaRPr sz="2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328295" algn="l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US" sz="235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formazione</a:t>
            </a:r>
            <a:r>
              <a:rPr lang="en-US" sz="235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endParaRPr sz="2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328295" algn="l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</a:t>
            </a:r>
            <a:r>
              <a:rPr lang="en-US" sz="235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orientamento</a:t>
            </a:r>
            <a:endParaRPr sz="2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conseguimento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sicure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35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ompetenze</a:t>
            </a:r>
            <a:r>
              <a:rPr lang="en-US" sz="235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sia</a:t>
            </a:r>
            <a:r>
              <a:rPr lang="en-US" sz="235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disciplinari</a:t>
            </a:r>
            <a:r>
              <a:rPr lang="en-US" sz="235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che</a:t>
            </a:r>
            <a:r>
              <a:rPr lang="en-US" sz="235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235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trasversali</a:t>
            </a:r>
            <a:r>
              <a:rPr lang="en-US" sz="235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2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161" name="Google Shape;161;p12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12"/>
          <p:cNvSpPr/>
          <p:nvPr/>
        </p:nvSpPr>
        <p:spPr>
          <a:xfrm>
            <a:off x="447525" y="1267525"/>
            <a:ext cx="8228330" cy="388620"/>
          </a:xfrm>
          <a:custGeom>
            <a:avLst/>
            <a:gdLst/>
            <a:ahLst/>
            <a:cxnLst/>
            <a:rect l="l" t="t" r="r" b="b"/>
            <a:pathLst>
              <a:path w="8228330" h="388619" extrusionOk="0">
                <a:moveTo>
                  <a:pt x="8227918" y="388619"/>
                </a:moveTo>
                <a:lnTo>
                  <a:pt x="0" y="388619"/>
                </a:lnTo>
                <a:lnTo>
                  <a:pt x="0" y="0"/>
                </a:lnTo>
                <a:lnTo>
                  <a:pt x="8227918" y="0"/>
                </a:lnTo>
                <a:lnTo>
                  <a:pt x="8227918" y="3886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447525" y="1714437"/>
            <a:ext cx="8242300" cy="388620"/>
          </a:xfrm>
          <a:custGeom>
            <a:avLst/>
            <a:gdLst/>
            <a:ahLst/>
            <a:cxnLst/>
            <a:rect l="l" t="t" r="r" b="b"/>
            <a:pathLst>
              <a:path w="8242300" h="388619" extrusionOk="0">
                <a:moveTo>
                  <a:pt x="8241833" y="388619"/>
                </a:moveTo>
                <a:lnTo>
                  <a:pt x="0" y="388619"/>
                </a:lnTo>
                <a:lnTo>
                  <a:pt x="0" y="0"/>
                </a:lnTo>
                <a:lnTo>
                  <a:pt x="8241833" y="0"/>
                </a:lnTo>
                <a:lnTo>
                  <a:pt x="8241833" y="3886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447525" y="2161351"/>
            <a:ext cx="8242934" cy="388620"/>
          </a:xfrm>
          <a:custGeom>
            <a:avLst/>
            <a:gdLst/>
            <a:ahLst/>
            <a:cxnLst/>
            <a:rect l="l" t="t" r="r" b="b"/>
            <a:pathLst>
              <a:path w="8242934" h="388619" extrusionOk="0">
                <a:moveTo>
                  <a:pt x="8242941" y="388619"/>
                </a:moveTo>
                <a:lnTo>
                  <a:pt x="0" y="388619"/>
                </a:lnTo>
                <a:lnTo>
                  <a:pt x="0" y="0"/>
                </a:lnTo>
                <a:lnTo>
                  <a:pt x="8242941" y="0"/>
                </a:lnTo>
                <a:lnTo>
                  <a:pt x="8242941" y="3886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447525" y="2608264"/>
            <a:ext cx="4017645" cy="388620"/>
          </a:xfrm>
          <a:custGeom>
            <a:avLst/>
            <a:gdLst/>
            <a:ahLst/>
            <a:cxnLst/>
            <a:rect l="l" t="t" r="r" b="b"/>
            <a:pathLst>
              <a:path w="4017645" h="388619" extrusionOk="0">
                <a:moveTo>
                  <a:pt x="4017131" y="388620"/>
                </a:moveTo>
                <a:lnTo>
                  <a:pt x="0" y="388620"/>
                </a:lnTo>
                <a:lnTo>
                  <a:pt x="0" y="0"/>
                </a:lnTo>
                <a:lnTo>
                  <a:pt x="4017131" y="0"/>
                </a:lnTo>
                <a:lnTo>
                  <a:pt x="4017131" y="3886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434825" y="1183578"/>
            <a:ext cx="8265795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0000"/>
                </a:solidFill>
              </a:rPr>
              <a:t>La nostra azione è volta ad assicurare il pieno esercizio  del </a:t>
            </a:r>
            <a:r>
              <a:rPr lang="en-US" sz="255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diritto </a:t>
            </a:r>
            <a:r>
              <a:rPr lang="en-US" sz="2550">
                <a:solidFill>
                  <a:srgbClr val="000000"/>
                </a:solidFill>
              </a:rPr>
              <a:t>degli studenti al </a:t>
            </a:r>
            <a:r>
              <a:rPr lang="en-US" sz="255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successo formativo </a:t>
            </a:r>
            <a:r>
              <a:rPr lang="en-US" sz="2550">
                <a:solidFill>
                  <a:srgbClr val="000000"/>
                </a:solidFill>
              </a:rPr>
              <a:t>e quindi  alla migliore realizzazione di sé, secondo </a:t>
            </a:r>
            <a:r>
              <a:rPr lang="en-US" sz="255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principi di  equità e di pari opportunità</a:t>
            </a:r>
            <a:r>
              <a:rPr lang="en-US" sz="2550">
                <a:solidFill>
                  <a:srgbClr val="000000"/>
                </a:solidFill>
              </a:rPr>
              <a:t>.</a:t>
            </a:r>
            <a:endParaRPr sz="255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3"/>
          <p:cNvGrpSpPr/>
          <p:nvPr/>
        </p:nvGrpSpPr>
        <p:grpSpPr>
          <a:xfrm>
            <a:off x="0" y="1685999"/>
            <a:ext cx="9144000" cy="3457590"/>
            <a:chOff x="0" y="1685999"/>
            <a:chExt cx="9144000" cy="3457590"/>
          </a:xfrm>
        </p:grpSpPr>
        <p:sp>
          <p:nvSpPr>
            <p:cNvPr id="173" name="Google Shape;173;p13"/>
            <p:cNvSpPr/>
            <p:nvPr/>
          </p:nvSpPr>
          <p:spPr>
            <a:xfrm>
              <a:off x="0" y="1794599"/>
              <a:ext cx="9144000" cy="3348990"/>
            </a:xfrm>
            <a:custGeom>
              <a:avLst/>
              <a:gdLst/>
              <a:ahLst/>
              <a:cxnLst/>
              <a:rect l="l" t="t" r="r" b="b"/>
              <a:pathLst>
                <a:path w="9144000" h="3348990" extrusionOk="0">
                  <a:moveTo>
                    <a:pt x="0" y="3348899"/>
                  </a:moveTo>
                  <a:lnTo>
                    <a:pt x="9143999" y="334889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334889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" name="Google Shape;17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85999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3"/>
            <p:cNvSpPr/>
            <p:nvPr/>
          </p:nvSpPr>
          <p:spPr>
            <a:xfrm>
              <a:off x="434898" y="1885276"/>
              <a:ext cx="8168640" cy="2981960"/>
            </a:xfrm>
            <a:custGeom>
              <a:avLst/>
              <a:gdLst/>
              <a:ahLst/>
              <a:cxnLst/>
              <a:rect l="l" t="t" r="r" b="b"/>
              <a:pathLst>
                <a:path w="8168640" h="2981960" extrusionOk="0">
                  <a:moveTo>
                    <a:pt x="2741091" y="2623566"/>
                  </a:moveTo>
                  <a:lnTo>
                    <a:pt x="457200" y="2623566"/>
                  </a:lnTo>
                  <a:lnTo>
                    <a:pt x="457200" y="2981706"/>
                  </a:lnTo>
                  <a:lnTo>
                    <a:pt x="2741091" y="2981706"/>
                  </a:lnTo>
                  <a:lnTo>
                    <a:pt x="2741091" y="2623566"/>
                  </a:lnTo>
                  <a:close/>
                </a:path>
                <a:path w="8168640" h="2981960" extrusionOk="0">
                  <a:moveTo>
                    <a:pt x="5375999" y="976122"/>
                  </a:moveTo>
                  <a:lnTo>
                    <a:pt x="457200" y="976122"/>
                  </a:lnTo>
                  <a:lnTo>
                    <a:pt x="457200" y="1334262"/>
                  </a:lnTo>
                  <a:lnTo>
                    <a:pt x="5375999" y="1334262"/>
                  </a:lnTo>
                  <a:lnTo>
                    <a:pt x="5375999" y="976122"/>
                  </a:lnTo>
                  <a:close/>
                </a:path>
                <a:path w="8168640" h="2981960" extrusionOk="0">
                  <a:moveTo>
                    <a:pt x="6096952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6096952" y="358140"/>
                  </a:lnTo>
                  <a:lnTo>
                    <a:pt x="6096952" y="0"/>
                  </a:lnTo>
                  <a:close/>
                </a:path>
                <a:path w="8168640" h="2981960" extrusionOk="0">
                  <a:moveTo>
                    <a:pt x="8137931" y="1387983"/>
                  </a:moveTo>
                  <a:lnTo>
                    <a:pt x="129222" y="1387983"/>
                  </a:lnTo>
                  <a:lnTo>
                    <a:pt x="129222" y="1746123"/>
                  </a:lnTo>
                  <a:lnTo>
                    <a:pt x="8137931" y="1746123"/>
                  </a:lnTo>
                  <a:lnTo>
                    <a:pt x="8137931" y="1387983"/>
                  </a:lnTo>
                  <a:close/>
                </a:path>
                <a:path w="8168640" h="2981960" extrusionOk="0">
                  <a:moveTo>
                    <a:pt x="8158772" y="1799844"/>
                  </a:moveTo>
                  <a:lnTo>
                    <a:pt x="457200" y="1799844"/>
                  </a:lnTo>
                  <a:lnTo>
                    <a:pt x="457200" y="2157984"/>
                  </a:lnTo>
                  <a:lnTo>
                    <a:pt x="8158772" y="2157984"/>
                  </a:lnTo>
                  <a:lnTo>
                    <a:pt x="8158772" y="1799844"/>
                  </a:lnTo>
                  <a:close/>
                </a:path>
                <a:path w="8168640" h="2981960" extrusionOk="0">
                  <a:moveTo>
                    <a:pt x="8163293" y="2211705"/>
                  </a:moveTo>
                  <a:lnTo>
                    <a:pt x="457200" y="2211705"/>
                  </a:lnTo>
                  <a:lnTo>
                    <a:pt x="457200" y="2569845"/>
                  </a:lnTo>
                  <a:lnTo>
                    <a:pt x="8163293" y="2569845"/>
                  </a:lnTo>
                  <a:lnTo>
                    <a:pt x="8163293" y="2211705"/>
                  </a:lnTo>
                  <a:close/>
                </a:path>
                <a:path w="8168640" h="2981960" extrusionOk="0">
                  <a:moveTo>
                    <a:pt x="8168386" y="564261"/>
                  </a:moveTo>
                  <a:lnTo>
                    <a:pt x="129222" y="564261"/>
                  </a:lnTo>
                  <a:lnTo>
                    <a:pt x="129222" y="922401"/>
                  </a:lnTo>
                  <a:lnTo>
                    <a:pt x="8168386" y="922401"/>
                  </a:lnTo>
                  <a:lnTo>
                    <a:pt x="8168386" y="564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544925" y="904164"/>
            <a:ext cx="339344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nostre modalità</a:t>
            </a:r>
            <a:endParaRPr/>
          </a:p>
        </p:txBody>
      </p:sp>
      <p:sp>
        <p:nvSpPr>
          <p:cNvPr id="177" name="Google Shape;177;p13"/>
          <p:cNvSpPr txBox="1"/>
          <p:nvPr/>
        </p:nvSpPr>
        <p:spPr>
          <a:xfrm>
            <a:off x="422200" y="1654516"/>
            <a:ext cx="8191500" cy="32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8425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Queste ﬁnalità verranno perseguite attraverso: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5080" lvl="0" indent="-328295" algn="just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realizzazione di un </a:t>
            </a:r>
            <a:r>
              <a:rPr lang="en-US" sz="23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clima sociale positivo </a:t>
            </a: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sollecitando  relazioni aperte, distese e costruttive;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17780" lvl="0" indent="-328295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l’organizzazione di forme di </a:t>
            </a:r>
            <a:r>
              <a:rPr lang="en-US" sz="23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lavoro di gruppo </a:t>
            </a: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 di </a:t>
            </a:r>
            <a:r>
              <a:rPr lang="en-US" sz="23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aiuto  reciproco</a:t>
            </a: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che favoriscono l’iniziativa personale, il  coinvolgimento intellettuale ed emotivo e la responsabilità  dei singoli alunni;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416405" y="878074"/>
            <a:ext cx="8502650" cy="358140"/>
          </a:xfrm>
          <a:custGeom>
            <a:avLst/>
            <a:gdLst/>
            <a:ahLst/>
            <a:cxnLst/>
            <a:rect l="l" t="t" r="r" b="b"/>
            <a:pathLst>
              <a:path w="8502650" h="358140" extrusionOk="0">
                <a:moveTo>
                  <a:pt x="8502561" y="358139"/>
                </a:moveTo>
                <a:lnTo>
                  <a:pt x="0" y="358139"/>
                </a:lnTo>
                <a:lnTo>
                  <a:pt x="0" y="0"/>
                </a:lnTo>
                <a:lnTo>
                  <a:pt x="8502561" y="0"/>
                </a:lnTo>
                <a:lnTo>
                  <a:pt x="8502561" y="358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/>
          <p:nvPr/>
        </p:nvSpPr>
        <p:spPr>
          <a:xfrm>
            <a:off x="744375" y="1289935"/>
            <a:ext cx="1428750" cy="358140"/>
          </a:xfrm>
          <a:custGeom>
            <a:avLst/>
            <a:gdLst/>
            <a:ahLst/>
            <a:cxnLst/>
            <a:rect l="l" t="t" r="r" b="b"/>
            <a:pathLst>
              <a:path w="1428750" h="358139" extrusionOk="0">
                <a:moveTo>
                  <a:pt x="1428184" y="358140"/>
                </a:moveTo>
                <a:lnTo>
                  <a:pt x="0" y="358140"/>
                </a:lnTo>
                <a:lnTo>
                  <a:pt x="0" y="0"/>
                </a:lnTo>
                <a:lnTo>
                  <a:pt x="1428184" y="0"/>
                </a:lnTo>
                <a:lnTo>
                  <a:pt x="1428184" y="358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/>
          <p:nvPr/>
        </p:nvSpPr>
        <p:spPr>
          <a:xfrm>
            <a:off x="416405" y="1701796"/>
            <a:ext cx="8052434" cy="358140"/>
          </a:xfrm>
          <a:custGeom>
            <a:avLst/>
            <a:gdLst/>
            <a:ahLst/>
            <a:cxnLst/>
            <a:rect l="l" t="t" r="r" b="b"/>
            <a:pathLst>
              <a:path w="8052434" h="358139" extrusionOk="0">
                <a:moveTo>
                  <a:pt x="8052431" y="358140"/>
                </a:moveTo>
                <a:lnTo>
                  <a:pt x="0" y="358140"/>
                </a:lnTo>
                <a:lnTo>
                  <a:pt x="0" y="0"/>
                </a:lnTo>
                <a:lnTo>
                  <a:pt x="8052431" y="0"/>
                </a:lnTo>
                <a:lnTo>
                  <a:pt x="8052431" y="358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4"/>
          <p:cNvSpPr/>
          <p:nvPr/>
        </p:nvSpPr>
        <p:spPr>
          <a:xfrm>
            <a:off x="416405" y="2113658"/>
            <a:ext cx="7988300" cy="358140"/>
          </a:xfrm>
          <a:custGeom>
            <a:avLst/>
            <a:gdLst/>
            <a:ahLst/>
            <a:cxnLst/>
            <a:rect l="l" t="t" r="r" b="b"/>
            <a:pathLst>
              <a:path w="7988300" h="358139" extrusionOk="0">
                <a:moveTo>
                  <a:pt x="7988032" y="358140"/>
                </a:moveTo>
                <a:lnTo>
                  <a:pt x="0" y="358140"/>
                </a:lnTo>
                <a:lnTo>
                  <a:pt x="0" y="0"/>
                </a:lnTo>
                <a:lnTo>
                  <a:pt x="7988032" y="0"/>
                </a:lnTo>
                <a:lnTo>
                  <a:pt x="7988032" y="358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416405" y="2525519"/>
            <a:ext cx="8491855" cy="358140"/>
          </a:xfrm>
          <a:custGeom>
            <a:avLst/>
            <a:gdLst/>
            <a:ahLst/>
            <a:cxnLst/>
            <a:rect l="l" t="t" r="r" b="b"/>
            <a:pathLst>
              <a:path w="8491855" h="358139" extrusionOk="0">
                <a:moveTo>
                  <a:pt x="8491341" y="358140"/>
                </a:moveTo>
                <a:lnTo>
                  <a:pt x="0" y="358140"/>
                </a:lnTo>
                <a:lnTo>
                  <a:pt x="0" y="0"/>
                </a:lnTo>
                <a:lnTo>
                  <a:pt x="8491341" y="0"/>
                </a:lnTo>
                <a:lnTo>
                  <a:pt x="8491341" y="358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744375" y="2937380"/>
            <a:ext cx="2814955" cy="358140"/>
          </a:xfrm>
          <a:custGeom>
            <a:avLst/>
            <a:gdLst/>
            <a:ahLst/>
            <a:cxnLst/>
            <a:rect l="l" t="t" r="r" b="b"/>
            <a:pathLst>
              <a:path w="2814954" h="358139" extrusionOk="0">
                <a:moveTo>
                  <a:pt x="2814406" y="358140"/>
                </a:moveTo>
                <a:lnTo>
                  <a:pt x="0" y="358140"/>
                </a:lnTo>
                <a:lnTo>
                  <a:pt x="0" y="0"/>
                </a:lnTo>
                <a:lnTo>
                  <a:pt x="2814406" y="0"/>
                </a:lnTo>
                <a:lnTo>
                  <a:pt x="2814406" y="358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416405" y="3349240"/>
            <a:ext cx="6429375" cy="358140"/>
          </a:xfrm>
          <a:custGeom>
            <a:avLst/>
            <a:gdLst/>
            <a:ahLst/>
            <a:cxnLst/>
            <a:rect l="l" t="t" r="r" b="b"/>
            <a:pathLst>
              <a:path w="6429375" h="358139" extrusionOk="0">
                <a:moveTo>
                  <a:pt x="6429148" y="358139"/>
                </a:moveTo>
                <a:lnTo>
                  <a:pt x="0" y="358139"/>
                </a:lnTo>
                <a:lnTo>
                  <a:pt x="0" y="0"/>
                </a:lnTo>
                <a:lnTo>
                  <a:pt x="6429148" y="0"/>
                </a:lnTo>
                <a:lnTo>
                  <a:pt x="6429148" y="358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6919425" y="3349240"/>
            <a:ext cx="1997075" cy="358140"/>
          </a:xfrm>
          <a:custGeom>
            <a:avLst/>
            <a:gdLst/>
            <a:ahLst/>
            <a:cxnLst/>
            <a:rect l="l" t="t" r="r" b="b"/>
            <a:pathLst>
              <a:path w="1997075" h="358139" extrusionOk="0">
                <a:moveTo>
                  <a:pt x="1997010" y="358139"/>
                </a:moveTo>
                <a:lnTo>
                  <a:pt x="0" y="358139"/>
                </a:lnTo>
                <a:lnTo>
                  <a:pt x="0" y="0"/>
                </a:lnTo>
                <a:lnTo>
                  <a:pt x="1997010" y="0"/>
                </a:lnTo>
                <a:lnTo>
                  <a:pt x="1997010" y="358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>
            <a:off x="744375" y="3761101"/>
            <a:ext cx="8175625" cy="358140"/>
          </a:xfrm>
          <a:custGeom>
            <a:avLst/>
            <a:gdLst/>
            <a:ahLst/>
            <a:cxnLst/>
            <a:rect l="l" t="t" r="r" b="b"/>
            <a:pathLst>
              <a:path w="8175625" h="358139" extrusionOk="0">
                <a:moveTo>
                  <a:pt x="8175467" y="358139"/>
                </a:moveTo>
                <a:lnTo>
                  <a:pt x="0" y="358139"/>
                </a:lnTo>
                <a:lnTo>
                  <a:pt x="0" y="0"/>
                </a:lnTo>
                <a:lnTo>
                  <a:pt x="8175467" y="0"/>
                </a:lnTo>
                <a:lnTo>
                  <a:pt x="8175467" y="358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744375" y="4172962"/>
            <a:ext cx="1929130" cy="358140"/>
          </a:xfrm>
          <a:custGeom>
            <a:avLst/>
            <a:gdLst/>
            <a:ahLst/>
            <a:cxnLst/>
            <a:rect l="l" t="t" r="r" b="b"/>
            <a:pathLst>
              <a:path w="1929130" h="358139" extrusionOk="0">
                <a:moveTo>
                  <a:pt x="1928965" y="358139"/>
                </a:moveTo>
                <a:lnTo>
                  <a:pt x="0" y="358139"/>
                </a:lnTo>
                <a:lnTo>
                  <a:pt x="0" y="0"/>
                </a:lnTo>
                <a:lnTo>
                  <a:pt x="1928965" y="0"/>
                </a:lnTo>
                <a:lnTo>
                  <a:pt x="1928965" y="358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416405" y="4584823"/>
            <a:ext cx="7214234" cy="358140"/>
          </a:xfrm>
          <a:custGeom>
            <a:avLst/>
            <a:gdLst/>
            <a:ahLst/>
            <a:cxnLst/>
            <a:rect l="l" t="t" r="r" b="b"/>
            <a:pathLst>
              <a:path w="7214234" h="358139" extrusionOk="0">
                <a:moveTo>
                  <a:pt x="7214055" y="358139"/>
                </a:moveTo>
                <a:lnTo>
                  <a:pt x="0" y="358139"/>
                </a:lnTo>
                <a:lnTo>
                  <a:pt x="0" y="0"/>
                </a:lnTo>
                <a:lnTo>
                  <a:pt x="7214055" y="0"/>
                </a:lnTo>
                <a:lnTo>
                  <a:pt x="7214055" y="358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403705" y="799716"/>
            <a:ext cx="8522335" cy="414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40360" marR="13334" lvl="0" indent="-328294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	</a:t>
            </a:r>
            <a:r>
              <a:rPr lang="en-US" sz="23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prevenzione	</a:t>
            </a: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delle	situazioni	di	disagio	e	insuccesso  scolastico;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0360" marR="0" lvl="0" indent="-32829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US" sz="23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valorizzazione </a:t>
            </a: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delle abilità di insegnanti, alunni, genitori;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0360" marR="0" lvl="0" indent="-328294" algn="l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US" sz="23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condivisione </a:t>
            </a: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dei diversi stili educativi delle varie scuole;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0360" marR="15240" lvl="0" indent="-328294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progettazione di </a:t>
            </a:r>
            <a:r>
              <a:rPr lang="en-US" sz="23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iniziative di raccordo </a:t>
            </a: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 scuole ed enti  presenti nel territorio;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0360" marR="5080" lvl="0" indent="-328294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promozione di iniziative volte a migliorare la </a:t>
            </a:r>
            <a:r>
              <a:rPr lang="en-US" sz="23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partecipazione  </a:t>
            </a: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alla vita della scuola, intesa come centro di aggregazione  socioculturale;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0360" marR="0" lvl="0" indent="-328294" algn="just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-"/>
            </a:pP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l’applicazione delle </a:t>
            </a:r>
            <a:r>
              <a:rPr lang="en-US" sz="23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nuove tecnologie </a:t>
            </a:r>
            <a:r>
              <a:rPr lang="en-US" sz="2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nella didattica.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5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199" name="Google Shape;199;p15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171275" y="101799"/>
            <a:ext cx="195326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Quadro orario</a:t>
            </a:r>
            <a:endParaRPr sz="2500"/>
          </a:p>
        </p:txBody>
      </p:sp>
      <p:graphicFrame>
        <p:nvGraphicFramePr>
          <p:cNvPr id="202" name="Google Shape;202;p15"/>
          <p:cNvGraphicFramePr/>
          <p:nvPr/>
        </p:nvGraphicFramePr>
        <p:xfrm>
          <a:off x="0" y="666750"/>
          <a:ext cx="9144000" cy="434340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2492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1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7350">
                <a:tc gridSpan="2">
                  <a:txBody>
                    <a:bodyPr/>
                    <a:lstStyle/>
                    <a:p>
                      <a:pPr marL="12890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 scuola</a:t>
                      </a:r>
                      <a:endParaRPr sz="2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9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4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605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Scuola primaria</a:t>
                      </a:r>
                      <a:endParaRPr sz="2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9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734695" lvl="0" indent="0" algn="l" rtl="0">
                        <a:lnSpc>
                          <a:spcPct val="11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Il nostro Istituto garantisce	in tutti i plessi il  seguente modello orario:</a:t>
                      </a:r>
                      <a:endParaRPr sz="2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762000" marR="0" lvl="0" indent="-476883" algn="l" rtl="0">
                        <a:lnSpc>
                          <a:spcPct val="100000"/>
                        </a:lnSpc>
                        <a:spcBef>
                          <a:spcPts val="1590"/>
                        </a:spcBef>
                        <a:spcAft>
                          <a:spcPts val="0"/>
                        </a:spcAft>
                        <a:buSzPts val="2300"/>
                        <a:buFont typeface="Roboto"/>
                        <a:buChar char="-"/>
                      </a:pPr>
                      <a:r>
                        <a:rPr lang="en-US" sz="2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 ore settimanali </a:t>
                      </a: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attività obbligatorie</a:t>
                      </a:r>
                      <a:endParaRPr/>
                    </a:p>
                    <a:p>
                      <a:pPr marL="762000" marR="0" lvl="0" indent="-476883" algn="l" rtl="0">
                        <a:lnSpc>
                          <a:spcPct val="100000"/>
                        </a:lnSpc>
                        <a:spcBef>
                          <a:spcPts val="1590"/>
                        </a:spcBef>
                        <a:spcAft>
                          <a:spcPts val="0"/>
                        </a:spcAft>
                        <a:buSzPts val="2300"/>
                        <a:buFont typeface="Roboto"/>
                        <a:buNone/>
                      </a:pPr>
                      <a:r>
                        <a:rPr lang="en-US" sz="23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due rientri pomeridiani (classi I-II-III)</a:t>
                      </a:r>
                      <a:endParaRPr sz="2300" b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762000" marR="0" lvl="0" indent="-476883" algn="l" rtl="0">
                        <a:lnSpc>
                          <a:spcPct val="100000"/>
                        </a:lnSpc>
                        <a:spcBef>
                          <a:spcPts val="159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ore settimanali</a:t>
                      </a: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di attività obbligatorie due rientri pomeridiani (classi IV – V)</a:t>
                      </a:r>
                      <a:endParaRPr sz="2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479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6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208" name="Google Shape;208;p16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9" name="Google Shape;20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171275" y="101799"/>
            <a:ext cx="195326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Quadro orario</a:t>
            </a:r>
            <a:endParaRPr sz="2500"/>
          </a:p>
        </p:txBody>
      </p:sp>
      <p:graphicFrame>
        <p:nvGraphicFramePr>
          <p:cNvPr id="211" name="Google Shape;211;p16"/>
          <p:cNvGraphicFramePr/>
          <p:nvPr>
            <p:extLst>
              <p:ext uri="{D42A27DB-BD31-4B8C-83A1-F6EECF244321}">
                <p14:modId xmlns:p14="http://schemas.microsoft.com/office/powerpoint/2010/main" val="2336999147"/>
              </p:ext>
            </p:extLst>
          </p:nvPr>
        </p:nvGraphicFramePr>
        <p:xfrm>
          <a:off x="0" y="666750"/>
          <a:ext cx="9144000" cy="5295483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2047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4600">
                <a:tc gridSpan="2"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 scuola</a:t>
                      </a:r>
                      <a:endParaRPr sz="19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4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175">
                <a:tc>
                  <a:txBody>
                    <a:bodyPr/>
                    <a:lstStyle/>
                    <a:p>
                      <a:pPr marL="335915" marR="328295" lvl="0" indent="229234" algn="l" rtl="0">
                        <a:lnSpc>
                          <a:spcPct val="15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Scuola  secondaria</a:t>
                      </a:r>
                      <a:endParaRPr sz="19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5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197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Sono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attuate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due diverse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articolazioni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del tempo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scuola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endParaRPr sz="17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57150" marR="0" lvl="0" indent="0" algn="l" rtl="0">
                        <a:lnSpc>
                          <a:spcPct val="1191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sng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 </a:t>
                      </a:r>
                      <a:r>
                        <a:rPr lang="en-US" sz="1700" b="1" u="sng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scuola</a:t>
                      </a:r>
                      <a:r>
                        <a:rPr lang="en-US" sz="1700" b="1" u="sng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b="1" u="sng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ordinario</a:t>
                      </a:r>
                      <a:endParaRPr sz="17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57150" marR="186055" lvl="0" indent="0" algn="l" rtl="0">
                        <a:lnSpc>
                          <a:spcPct val="119411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 monte-ore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annuale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è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determinato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990 ore,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che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corrispondono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 a 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 ore </a:t>
                      </a:r>
                      <a:r>
                        <a:rPr lang="en-US" sz="1700" b="1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settimanali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7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57150" marR="0" lvl="0" indent="0" algn="l" rtl="0">
                        <a:lnSpc>
                          <a:spcPct val="114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lezioni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si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svolgono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da </a:t>
                      </a:r>
                      <a:r>
                        <a:rPr lang="en-US" sz="1700" b="1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lunedì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a </a:t>
                      </a:r>
                      <a:r>
                        <a:rPr lang="en-US" sz="1700" b="1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venerdì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,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dalle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ore 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8.00 </a:t>
                      </a:r>
                      <a:r>
                        <a:rPr lang="en-US" sz="1700" b="1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alle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ore</a:t>
                      </a:r>
                      <a:endParaRPr sz="17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57150" marR="0" lvl="0" indent="0" algn="l" rtl="0">
                        <a:lnSpc>
                          <a:spcPct val="1191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13.40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7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57150" marR="0" lvl="0" indent="0" algn="l" rtl="0">
                        <a:lnSpc>
                          <a:spcPct val="1191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sng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 </a:t>
                      </a:r>
                      <a:r>
                        <a:rPr lang="en-US" sz="1700" b="1" u="sng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prolungato</a:t>
                      </a:r>
                      <a:endParaRPr sz="17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57150" marR="575310" lvl="0" indent="0" algn="l" rtl="0">
                        <a:lnSpc>
                          <a:spcPct val="119411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 monte-ore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annuale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è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determinato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per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legge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1188 ore,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che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corrispondono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a 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36 ore </a:t>
                      </a:r>
                      <a:r>
                        <a:rPr lang="en-US" sz="1700" b="1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settimanali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così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composte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endParaRPr sz="17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08965" marR="0" lvl="0" indent="-323850" algn="l" rtl="0">
                        <a:lnSpc>
                          <a:spcPct val="114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Char char="-"/>
                      </a:pP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 ore 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del 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 </a:t>
                      </a:r>
                      <a:r>
                        <a:rPr lang="en-US" sz="1700" b="1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scuola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b="1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ordinario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più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endParaRPr sz="17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40080" marR="0" lvl="1" indent="-126364" algn="l" rtl="0">
                        <a:lnSpc>
                          <a:spcPct val="1191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Char char="•"/>
                      </a:pP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4 ore di </a:t>
                      </a:r>
                      <a:r>
                        <a:rPr lang="en-US" sz="1700" b="1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arricchimento</a:t>
                      </a: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dell’offerta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formativa</a:t>
                      </a:r>
                      <a:endParaRPr sz="17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40080" marR="0" lvl="1" indent="-126364" algn="l" rtl="0">
                        <a:lnSpc>
                          <a:spcPct val="11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Char char="•"/>
                      </a:pPr>
                      <a:r>
                        <a:rPr lang="en-US" sz="17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 ore 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 </a:t>
                      </a:r>
                      <a:r>
                        <a:rPr lang="en-US" sz="17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mensa</a:t>
                      </a:r>
                      <a:r>
                        <a:rPr lang="en-US" sz="17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                                                                                 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delibera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collegio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docenti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del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consiglio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dall'a.s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2024/2025 le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unità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orarie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non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saranno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più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 55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minuti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 da 60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minuti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e, di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conseguenza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prevedono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delle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modifiche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dell'articolazione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oraria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700" i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482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7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217" name="Google Shape;217;p17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171275" y="101799"/>
            <a:ext cx="589724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Insegnamenti attivati (Scuola Secondaria)</a:t>
            </a:r>
            <a:endParaRPr sz="2500"/>
          </a:p>
        </p:txBody>
      </p:sp>
      <p:graphicFrame>
        <p:nvGraphicFramePr>
          <p:cNvPr id="220" name="Google Shape;220;p17"/>
          <p:cNvGraphicFramePr/>
          <p:nvPr/>
        </p:nvGraphicFramePr>
        <p:xfrm>
          <a:off x="91924" y="790525"/>
          <a:ext cx="8880475" cy="416450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395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INSEGNAMENTI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TEMPO ORDINARIO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TEMPO PROLUNGATO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Italiano, Storia, Geografia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Matematica e Scienze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Tecnologia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Inglese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Seconda Lingua Comunitaria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Arte e Immagine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Scienze Motoria e Sportive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Musica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Religione/Alternativa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015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Approfondimento di Discipline a scelta della scuola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8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226" name="Google Shape;226;p18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7" name="Google Shape;22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171275" y="101799"/>
            <a:ext cx="7506782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/>
              <a:t>Insegnamenti</a:t>
            </a:r>
            <a:r>
              <a:rPr lang="en-US" sz="2500" dirty="0"/>
              <a:t> </a:t>
            </a:r>
            <a:r>
              <a:rPr lang="en-US" sz="2500" dirty="0" err="1"/>
              <a:t>attivati</a:t>
            </a:r>
            <a:r>
              <a:rPr lang="en-US" sz="2500" dirty="0"/>
              <a:t> (</a:t>
            </a:r>
            <a:r>
              <a:rPr lang="en-US" sz="2500" dirty="0" err="1"/>
              <a:t>Scuola</a:t>
            </a:r>
            <a:r>
              <a:rPr lang="en-US" sz="2500" dirty="0"/>
              <a:t> </a:t>
            </a:r>
            <a:r>
              <a:rPr lang="en-US" sz="2500" dirty="0" err="1"/>
              <a:t>Secondaria</a:t>
            </a:r>
            <a:r>
              <a:rPr lang="en-US" sz="2500" dirty="0"/>
              <a:t>)</a:t>
            </a:r>
            <a:endParaRPr sz="2500" dirty="0"/>
          </a:p>
        </p:txBody>
      </p:sp>
      <p:graphicFrame>
        <p:nvGraphicFramePr>
          <p:cNvPr id="229" name="Google Shape;229;p18"/>
          <p:cNvGraphicFramePr/>
          <p:nvPr/>
        </p:nvGraphicFramePr>
        <p:xfrm>
          <a:off x="91924" y="790525"/>
          <a:ext cx="8880475" cy="283845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4375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INSEGNAMENTI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32829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TEMPO ORDINARIO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TEMPO PROLUNGATO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575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Approfondimento lettere/matematica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05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Arricchimento formativo di informatica con: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1435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-"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scienze (in classe prima)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1435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-"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francese/musica (in classe seconda)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1435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-"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inglese (in classe terza)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95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endParaRPr sz="17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9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" name="Google Shape;236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73025" y="85449"/>
            <a:ext cx="719010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Ampliamento offerta formativa (tempo prolungato)</a:t>
            </a:r>
            <a:endParaRPr sz="2500"/>
          </a:p>
        </p:txBody>
      </p:sp>
      <p:sp>
        <p:nvSpPr>
          <p:cNvPr id="238" name="Google Shape;238;p19"/>
          <p:cNvSpPr txBox="1"/>
          <p:nvPr/>
        </p:nvSpPr>
        <p:spPr>
          <a:xfrm>
            <a:off x="121775" y="648718"/>
            <a:ext cx="8806815" cy="437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177165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L’ampliamento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dell’orario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ordinario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tempo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prolungato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offre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possibilità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svolgere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attività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piccoli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gruppi</a:t>
            </a:r>
            <a:r>
              <a:rPr lang="en-US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436880" lvl="0" indent="0" algn="l" rtl="0">
              <a:lnSpc>
                <a:spcPct val="138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possibilità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formare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piccoli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gruppi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lavoro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per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l'uso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dei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laboratori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di informatica, di 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robotica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linguistico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scientiﬁco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0" algn="l" rtl="0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Approfondimenti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sia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recupero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che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consolidamento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Lettere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Matematica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0" algn="l" rtl="0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Tempo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adeguato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per lo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svolgimento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educazione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civica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classe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terza: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potenziamento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dell’inglese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84200" marR="508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migliori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opportunità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preparazione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agli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Esami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alla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Prova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nazionale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INVALSI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grazie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 a tempi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più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distesi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e a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lavori</a:t>
            </a:r>
            <a:r>
              <a:rPr lang="en-US" sz="1700" b="1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in piccolo </a:t>
            </a:r>
            <a:r>
              <a:rPr lang="en-US" sz="1700" b="1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gruppo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84200" marR="165100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Opportunità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avviamento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alla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lingua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latina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584200" marR="165100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durante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compresenza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Lettere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sz="170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Matematica</a:t>
            </a:r>
            <a:r>
              <a:rPr lang="en-US" sz="1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0" y="1685999"/>
            <a:ext cx="9144000" cy="3457590"/>
            <a:chOff x="0" y="1685999"/>
            <a:chExt cx="9144000" cy="3457590"/>
          </a:xfrm>
        </p:grpSpPr>
        <p:sp>
          <p:nvSpPr>
            <p:cNvPr id="62" name="Google Shape;62;p2"/>
            <p:cNvSpPr/>
            <p:nvPr/>
          </p:nvSpPr>
          <p:spPr>
            <a:xfrm>
              <a:off x="0" y="1794599"/>
              <a:ext cx="9144000" cy="3348990"/>
            </a:xfrm>
            <a:custGeom>
              <a:avLst/>
              <a:gdLst/>
              <a:ahLst/>
              <a:cxnLst/>
              <a:rect l="l" t="t" r="r" b="b"/>
              <a:pathLst>
                <a:path w="9144000" h="3348990" extrusionOk="0">
                  <a:moveTo>
                    <a:pt x="0" y="3348899"/>
                  </a:moveTo>
                  <a:lnTo>
                    <a:pt x="9143999" y="334889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334889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" name="Google Shape;6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85999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1380601" y="904039"/>
            <a:ext cx="6382797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603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L’Istituto Comprensivo “E. Galvaligi”</a:t>
            </a:r>
            <a:endParaRPr/>
          </a:p>
        </p:txBody>
      </p:sp>
      <p:sp>
        <p:nvSpPr>
          <p:cNvPr id="65" name="Google Shape;65;p2"/>
          <p:cNvSpPr txBox="1"/>
          <p:nvPr/>
        </p:nvSpPr>
        <p:spPr>
          <a:xfrm>
            <a:off x="544925" y="1922250"/>
            <a:ext cx="792988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L’Istituto Comprensivo “Galvaligi” serve un territorio con  circa 15.000 abitanti che comprende i Comuni di  Carnago, Oggiona con Santo Stefano e Solbiate Arno. La  popolazione tra 0 e 14 anni rappresenta circa il 14% del  totale.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0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244" name="Google Shape;244;p20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5" name="Google Shape;24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xfrm>
            <a:off x="171275" y="101799"/>
            <a:ext cx="6998782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/>
              <a:t>Insegnamento</a:t>
            </a:r>
            <a:r>
              <a:rPr lang="en-US" sz="2500" dirty="0"/>
              <a:t> di </a:t>
            </a:r>
            <a:r>
              <a:rPr lang="en-US" sz="2500" dirty="0" err="1"/>
              <a:t>Educazione</a:t>
            </a:r>
            <a:r>
              <a:rPr lang="en-US" sz="2500" dirty="0"/>
              <a:t> </a:t>
            </a:r>
            <a:r>
              <a:rPr lang="en-US" sz="2500" dirty="0" err="1"/>
              <a:t>Civica</a:t>
            </a:r>
            <a:endParaRPr sz="2500" dirty="0"/>
          </a:p>
        </p:txBody>
      </p:sp>
      <p:sp>
        <p:nvSpPr>
          <p:cNvPr id="247" name="Google Shape;247;p20"/>
          <p:cNvSpPr txBox="1"/>
          <p:nvPr/>
        </p:nvSpPr>
        <p:spPr>
          <a:xfrm>
            <a:off x="569925" y="1014333"/>
            <a:ext cx="8046084" cy="258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Come previsto dalla Legge del 92/2019, all’insegnamento  trasversale di </a:t>
            </a:r>
            <a: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educazione civica 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sono dedicate 33 ore per  ciascun anno scolastico.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3238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Tali ore vengono ricavate nell’ambito del monte ore  obbligatorio previsto dagli ordinamenti vigenti.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558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L’insegnamento è svolto in contitolarità dai docenti di  classe sulla base dei contenuti del curricolo.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21"/>
          <p:cNvGrpSpPr/>
          <p:nvPr/>
        </p:nvGrpSpPr>
        <p:grpSpPr>
          <a:xfrm>
            <a:off x="0" y="1504950"/>
            <a:ext cx="9144000" cy="3457590"/>
            <a:chOff x="0" y="1685999"/>
            <a:chExt cx="9144000" cy="3457590"/>
          </a:xfrm>
        </p:grpSpPr>
        <p:sp>
          <p:nvSpPr>
            <p:cNvPr id="253" name="Google Shape;253;p21"/>
            <p:cNvSpPr/>
            <p:nvPr/>
          </p:nvSpPr>
          <p:spPr>
            <a:xfrm>
              <a:off x="0" y="1794599"/>
              <a:ext cx="9144000" cy="3348990"/>
            </a:xfrm>
            <a:custGeom>
              <a:avLst/>
              <a:gdLst/>
              <a:ahLst/>
              <a:cxnLst/>
              <a:rect l="l" t="t" r="r" b="b"/>
              <a:pathLst>
                <a:path w="9144000" h="3348990" extrusionOk="0">
                  <a:moveTo>
                    <a:pt x="0" y="3348899"/>
                  </a:moveTo>
                  <a:lnTo>
                    <a:pt x="9143999" y="334889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334889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4" name="Google Shape;25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85999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479610" y="180960"/>
            <a:ext cx="8323303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Iniziative</a:t>
            </a:r>
            <a:r>
              <a:rPr lang="en-US" dirty="0"/>
              <a:t> per </a:t>
            </a:r>
            <a:r>
              <a:rPr lang="en-US" dirty="0" err="1"/>
              <a:t>l’ampliamento</a:t>
            </a:r>
            <a:r>
              <a:rPr lang="en-US" dirty="0"/>
              <a:t> </a:t>
            </a:r>
            <a:r>
              <a:rPr lang="en-US" dirty="0" err="1"/>
              <a:t>curricolare</a:t>
            </a:r>
            <a:endParaRPr dirty="0"/>
          </a:p>
        </p:txBody>
      </p:sp>
      <p:sp>
        <p:nvSpPr>
          <p:cNvPr id="256" name="Google Shape;256;p21"/>
          <p:cNvSpPr/>
          <p:nvPr/>
        </p:nvSpPr>
        <p:spPr>
          <a:xfrm>
            <a:off x="533400" y="1733550"/>
            <a:ext cx="73914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L’attività didattica curricolare trova un suo specifico rinforzo e maggiore incisività attraverso la realizzazione, nei differenti ordini di scuola, di Progetti centrati sulla continuità degli apprendimenti e sullo sviluppo delle competenze del bambino e del ragazzo e collocati in un percorso unitario e verticale.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/>
        </p:nvSpPr>
        <p:spPr>
          <a:xfrm>
            <a:off x="544925" y="1043042"/>
            <a:ext cx="7981950" cy="338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 ”</a:t>
            </a: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Iniziative per l’ampliamento curricolare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comprendono: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16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lphaLcParenR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Continuità tra i diversi ordini di scuola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lphaLcParenR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Cittadinanza attiva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16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lphaLcParenR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 sviluppo delle scienze e l’impiego delle tecnologie multimediali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lphaLcParenR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L’integrazione degli alunni con bisogni speciali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lphaLcParenR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Sviluppo dei linguaggi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16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lphaLcParenR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Sviluppo delle capacità creative, motorie e musicali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3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267" name="Google Shape;267;p23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8" name="Google Shape;26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3"/>
          <p:cNvSpPr txBox="1">
            <a:spLocks noGrp="1"/>
          </p:cNvSpPr>
          <p:nvPr>
            <p:ph type="title"/>
          </p:nvPr>
        </p:nvSpPr>
        <p:spPr>
          <a:xfrm>
            <a:off x="128114" y="109928"/>
            <a:ext cx="7020172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a)	</a:t>
            </a:r>
            <a:r>
              <a:rPr lang="en-US" sz="2400" dirty="0" err="1"/>
              <a:t>Continuità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diversi</a:t>
            </a:r>
            <a:r>
              <a:rPr lang="en-US" sz="2400" dirty="0"/>
              <a:t> </a:t>
            </a:r>
            <a:r>
              <a:rPr lang="en-US" sz="2400" dirty="0" err="1"/>
              <a:t>ordini</a:t>
            </a:r>
            <a:r>
              <a:rPr lang="en-US" sz="2400" dirty="0"/>
              <a:t> di </a:t>
            </a:r>
            <a:r>
              <a:rPr lang="en-US" sz="2400" dirty="0" err="1"/>
              <a:t>scuola</a:t>
            </a:r>
            <a:endParaRPr sz="2400" dirty="0"/>
          </a:p>
        </p:txBody>
      </p:sp>
      <p:sp>
        <p:nvSpPr>
          <p:cNvPr id="270" name="Google Shape;270;p23"/>
          <p:cNvSpPr/>
          <p:nvPr/>
        </p:nvSpPr>
        <p:spPr>
          <a:xfrm>
            <a:off x="209550" y="4392282"/>
            <a:ext cx="937260" cy="491490"/>
          </a:xfrm>
          <a:custGeom>
            <a:avLst/>
            <a:gdLst/>
            <a:ahLst/>
            <a:cxnLst/>
            <a:rect l="l" t="t" r="r" b="b"/>
            <a:pathLst>
              <a:path w="937260" h="491489" extrusionOk="0">
                <a:moveTo>
                  <a:pt x="643572" y="247650"/>
                </a:moveTo>
                <a:lnTo>
                  <a:pt x="0" y="247650"/>
                </a:lnTo>
                <a:lnTo>
                  <a:pt x="0" y="491490"/>
                </a:lnTo>
                <a:lnTo>
                  <a:pt x="643572" y="491490"/>
                </a:lnTo>
                <a:lnTo>
                  <a:pt x="643572" y="247650"/>
                </a:lnTo>
                <a:close/>
              </a:path>
              <a:path w="937260" h="491489" extrusionOk="0">
                <a:moveTo>
                  <a:pt x="936891" y="0"/>
                </a:moveTo>
                <a:lnTo>
                  <a:pt x="0" y="0"/>
                </a:lnTo>
                <a:lnTo>
                  <a:pt x="0" y="243840"/>
                </a:lnTo>
                <a:lnTo>
                  <a:pt x="936891" y="243840"/>
                </a:lnTo>
                <a:lnTo>
                  <a:pt x="936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1" name="Google Shape;271;p23"/>
          <p:cNvGraphicFramePr/>
          <p:nvPr/>
        </p:nvGraphicFramePr>
        <p:xfrm>
          <a:off x="146074" y="837650"/>
          <a:ext cx="8828375" cy="420250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1548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3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3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3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24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04875">
                <a:tc gridSpan="6">
                  <a:txBody>
                    <a:bodyPr/>
                    <a:lstStyle/>
                    <a:p>
                      <a:pPr marL="57150" marR="57150" lvl="0" indent="0" algn="just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 tratta di progetti incentrati sulla gestione coordinata del passaggio da un ordine di  scuola all’altro: con attività di accoglienza per gli alunni in ingresso e, per quelli in  uscita, varie attività di orientamento finalizzate a fornire un adeguato supporto nella  scelta per il proseguimento degli studi.</a:t>
                      </a:r>
                      <a:endParaRPr/>
                    </a:p>
                  </a:txBody>
                  <a:tcPr marL="0" marR="0" marT="4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70815" lvl="0" indent="199390" algn="l" rtl="0">
                        <a:lnSpc>
                          <a:spcPct val="10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Cantore”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213359" lvl="0" indent="-45720" algn="l" rtl="0">
                        <a:lnSpc>
                          <a:spcPct val="10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/>
                    </a:p>
                  </a:txBody>
                  <a:tcPr marL="0" marR="0" marT="4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7985" marR="213359" lvl="0" indent="-169544" algn="l" rtl="0">
                        <a:lnSpc>
                          <a:spcPct val="10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Fermi”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488315" marR="443865" lvl="0" indent="-40005" algn="l" rtl="0">
                        <a:lnSpc>
                          <a:spcPct val="10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35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Continuità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579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135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Orientamento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2^/3^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350">
                <a:tc>
                  <a:txBody>
                    <a:bodyPr/>
                    <a:lstStyle/>
                    <a:p>
                      <a:pPr marL="57150" marR="548005" lvl="0" indent="0" algn="l" rtl="0">
                        <a:lnSpc>
                          <a:spcPct val="10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Il Filo che  unisce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0579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89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4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277" name="Google Shape;277;p24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8" name="Google Shape;27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24"/>
          <p:cNvSpPr txBox="1">
            <a:spLocks noGrp="1"/>
          </p:cNvSpPr>
          <p:nvPr>
            <p:ph type="title"/>
          </p:nvPr>
        </p:nvSpPr>
        <p:spPr>
          <a:xfrm>
            <a:off x="171275" y="109928"/>
            <a:ext cx="289750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b) Cittadinanza attiva</a:t>
            </a:r>
            <a:endParaRPr sz="2400"/>
          </a:p>
        </p:txBody>
      </p:sp>
      <p:graphicFrame>
        <p:nvGraphicFramePr>
          <p:cNvPr id="280" name="Google Shape;280;p24"/>
          <p:cNvGraphicFramePr/>
          <p:nvPr/>
        </p:nvGraphicFramePr>
        <p:xfrm>
          <a:off x="91950" y="851149"/>
          <a:ext cx="8893825" cy="311335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210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0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2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1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14450">
                <a:tc gridSpan="6">
                  <a:txBody>
                    <a:bodyPr/>
                    <a:lstStyle/>
                    <a:p>
                      <a:pPr marL="57150" marR="50165" lvl="0" indent="0" algn="just" rtl="0">
                        <a:lnSpc>
                          <a:spcPct val="116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Attraverso una pluralità metodologica (tradizionale e laboratoriale) e l’ausilio dell’innovazione didattica, si  valorizzano le esperienze personali e le strategie motivazionali della crescita per sviluppare negli alunni la  cittadinanza attiva.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52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35915" marR="330200" lvl="0" indent="149225" algn="l" rtl="0">
                        <a:lnSpc>
                          <a:spcPct val="114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4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Cantore”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8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2905" marR="342900" lvl="0" indent="-34289" algn="l" rtl="0">
                        <a:lnSpc>
                          <a:spcPct val="114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4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217804" lvl="0" indent="-127635" algn="l" rtl="0">
                        <a:lnSpc>
                          <a:spcPct val="114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Fermi”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4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2905" marR="347980" lvl="0" indent="-29845" algn="l" rtl="0">
                        <a:lnSpc>
                          <a:spcPct val="114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4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8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Green School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800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Educazione all’affettività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Classe 5^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classe 5^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5^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5^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2^/3^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5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286" name="Google Shape;286;p25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7" name="Google Shape;287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25"/>
          <p:cNvSpPr txBox="1">
            <a:spLocks noGrp="1"/>
          </p:cNvSpPr>
          <p:nvPr>
            <p:ph type="title"/>
          </p:nvPr>
        </p:nvSpPr>
        <p:spPr>
          <a:xfrm>
            <a:off x="171275" y="109928"/>
            <a:ext cx="289750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b) Cittadinanza attiva</a:t>
            </a:r>
            <a:endParaRPr sz="2400"/>
          </a:p>
        </p:txBody>
      </p:sp>
      <p:graphicFrame>
        <p:nvGraphicFramePr>
          <p:cNvPr id="289" name="Google Shape;289;p25"/>
          <p:cNvGraphicFramePr/>
          <p:nvPr/>
        </p:nvGraphicFramePr>
        <p:xfrm>
          <a:off x="187399" y="851149"/>
          <a:ext cx="8825875" cy="334810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209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2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Cantore”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Fermi”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Star bene a scuola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Viaggi e visite di istruzione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 AVIS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2^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Conoscere il territorio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2^-3^4^-5^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6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295" name="Google Shape;295;p26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6" name="Google Shape;296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26"/>
          <p:cNvSpPr txBox="1">
            <a:spLocks noGrp="1"/>
          </p:cNvSpPr>
          <p:nvPr>
            <p:ph type="title"/>
          </p:nvPr>
        </p:nvSpPr>
        <p:spPr>
          <a:xfrm>
            <a:off x="171275" y="129435"/>
            <a:ext cx="8296275" cy="3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/>
              <a:t>c) Lo sviluppo delle scienze e l’impiego delle tecnologie multimediali</a:t>
            </a:r>
            <a:endParaRPr sz="2150"/>
          </a:p>
        </p:txBody>
      </p:sp>
      <p:graphicFrame>
        <p:nvGraphicFramePr>
          <p:cNvPr id="298" name="Google Shape;298;p26"/>
          <p:cNvGraphicFramePr/>
          <p:nvPr/>
        </p:nvGraphicFramePr>
        <p:xfrm>
          <a:off x="0" y="612675"/>
          <a:ext cx="9144000" cy="4270375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7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7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6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60475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57150" marR="61594" lvl="0" indent="0" algn="just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 tratta di progetti finalizzati all’impiego delle tecnologie informatiche e multimediali,  quali strumenti vantaggiosi e irrinunciabili per il conseguimento più rapido ed efficace  di molti degli obiettivi didattici programmati e per una formazione globale degli alunni..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8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2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6540" marR="250825" lvl="0" indent="199390" algn="l" rtl="0">
                        <a:lnSpc>
                          <a:spcPct val="16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Cantore”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13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95910" marR="245745" lvl="0" indent="-45719" algn="l" rtl="0">
                        <a:lnSpc>
                          <a:spcPct val="10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09880" marR="135255" lvl="0" indent="-169545" algn="l" rtl="0">
                        <a:lnSpc>
                          <a:spcPct val="10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Fermi”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99720" marR="254634" lvl="0" indent="-40004" algn="l" rtl="0">
                        <a:lnSpc>
                          <a:spcPct val="10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2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516255" lvl="0" indent="0" algn="l" rtl="0">
                        <a:lnSpc>
                          <a:spcPct val="11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Matematica  logica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Classi 2^-3^-4^-5^ + scacchi tutte le classi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 + scacchi 3^-4^-5^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427990" marR="365125" lvl="0" indent="-57785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8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 + scacchi 3^-4^-5^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8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6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564515" lvl="0" indent="0" algn="l" rtl="0">
                        <a:lnSpc>
                          <a:spcPct val="11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Giochi  matematici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7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04" name="Google Shape;304;p27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5" name="Google Shape;305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171275" y="129435"/>
            <a:ext cx="8296275" cy="3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/>
              <a:t>c) Lo sviluppo delle scienze e l’impiego delle tecnologie multimediali</a:t>
            </a:r>
            <a:endParaRPr sz="2150"/>
          </a:p>
        </p:txBody>
      </p:sp>
      <p:graphicFrame>
        <p:nvGraphicFramePr>
          <p:cNvPr id="307" name="Google Shape;307;p27"/>
          <p:cNvGraphicFramePr/>
          <p:nvPr/>
        </p:nvGraphicFramePr>
        <p:xfrm>
          <a:off x="146074" y="719725"/>
          <a:ext cx="8826500" cy="4189721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1757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4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7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33425">
                <a:tc>
                  <a:txBody>
                    <a:bodyPr/>
                    <a:lstStyle/>
                    <a:p>
                      <a:pPr marL="11683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2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219075" lvl="0" indent="211454" algn="l" rtl="0">
                        <a:lnSpc>
                          <a:spcPct val="158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Cantore”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216534" lvl="0" indent="-48259" algn="l" rtl="0">
                        <a:lnSpc>
                          <a:spcPct val="11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91465" marR="106045" lvl="0" indent="-180340" algn="l" rtl="0">
                        <a:lnSpc>
                          <a:spcPct val="11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Fermi”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226059" lvl="0" indent="-42545" algn="l" rtl="0">
                        <a:lnSpc>
                          <a:spcPct val="11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01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57150" marR="236220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Sperimentare  e Imparare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8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421640" marR="355600" lvl="0" indent="-60960" algn="l" rtl="0">
                        <a:lnSpc>
                          <a:spcPct val="1184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 classi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2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425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Informatica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lvl="0" indent="0" algn="l" rtl="0">
                        <a:lnSpc>
                          <a:spcPct val="119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394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394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394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394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425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ICDL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394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</a:t>
                      </a: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08" name="Google Shape;308;p27"/>
          <p:cNvSpPr/>
          <p:nvPr/>
        </p:nvSpPr>
        <p:spPr>
          <a:xfrm>
            <a:off x="146074" y="719725"/>
            <a:ext cx="8839835" cy="0"/>
          </a:xfrm>
          <a:custGeom>
            <a:avLst/>
            <a:gdLst/>
            <a:ahLst/>
            <a:cxnLst/>
            <a:rect l="l" t="t" r="r" b="b"/>
            <a:pathLst>
              <a:path w="8839835" h="120000" extrusionOk="0">
                <a:moveTo>
                  <a:pt x="0" y="0"/>
                </a:moveTo>
                <a:lnTo>
                  <a:pt x="8839224" y="0"/>
                </a:lnTo>
              </a:path>
            </a:pathLst>
          </a:custGeom>
          <a:noFill/>
          <a:ln w="12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/>
          <p:nvPr/>
        </p:nvSpPr>
        <p:spPr>
          <a:xfrm>
            <a:off x="146074" y="4883499"/>
            <a:ext cx="8839835" cy="0"/>
          </a:xfrm>
          <a:custGeom>
            <a:avLst/>
            <a:gdLst/>
            <a:ahLst/>
            <a:cxnLst/>
            <a:rect l="l" t="t" r="r" b="b"/>
            <a:pathLst>
              <a:path w="8839835" h="120000" extrusionOk="0">
                <a:moveTo>
                  <a:pt x="0" y="0"/>
                </a:moveTo>
                <a:lnTo>
                  <a:pt x="8839224" y="0"/>
                </a:lnTo>
              </a:path>
            </a:pathLst>
          </a:custGeom>
          <a:noFill/>
          <a:ln w="12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28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15" name="Google Shape;315;p28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6" name="Google Shape;31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28"/>
          <p:cNvSpPr txBox="1">
            <a:spLocks noGrp="1"/>
          </p:cNvSpPr>
          <p:nvPr>
            <p:ph type="title"/>
          </p:nvPr>
        </p:nvSpPr>
        <p:spPr>
          <a:xfrm>
            <a:off x="171275" y="109928"/>
            <a:ext cx="6579234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d) L’integrazione degli alunni con bisogni speciali</a:t>
            </a:r>
            <a:endParaRPr sz="2400"/>
          </a:p>
        </p:txBody>
      </p:sp>
      <p:graphicFrame>
        <p:nvGraphicFramePr>
          <p:cNvPr id="318" name="Google Shape;318;p28"/>
          <p:cNvGraphicFramePr/>
          <p:nvPr/>
        </p:nvGraphicFramePr>
        <p:xfrm>
          <a:off x="146124" y="804074"/>
          <a:ext cx="8827750" cy="405370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254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2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2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8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2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89925">
                <a:tc gridSpan="6">
                  <a:txBody>
                    <a:bodyPr/>
                    <a:lstStyle/>
                    <a:p>
                      <a:pPr marL="57150" marR="62864" lvl="0" indent="0" algn="just" rtl="0">
                        <a:lnSpc>
                          <a:spcPct val="116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Sono progetti imperniati sulla concreta inclusione degli alunni con bisogni educativi speciali. Attraverso attività  mirate e tenuto conto della situazione emotiva, affettiva e intellettiva di ciascun alunno, si mira a rafforzare e  sviluppare le potenzialità complessive della persona.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7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9525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8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45440" marR="339090" lvl="0" indent="124459" algn="l" rtl="0">
                        <a:lnSpc>
                          <a:spcPct val="2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9100" marR="292735" lvl="0" indent="-120013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  Cantore”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Manzoni”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Fermi”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86385" marR="255270" lvl="0" indent="-24764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426084" lvl="0" indent="0" algn="l" rtl="0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Prevenzione del disagio e della  dispersione scolastica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214629" lvl="0" indent="0" algn="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219075" lvl="0" indent="0" algn="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276860" lvl="0" indent="0" algn="l" rtl="0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Integrazione alunni con bisogni  specifici per l’apprendimento GLI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214629" lvl="0" indent="0" algn="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219075" lvl="0" indent="0" algn="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/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/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/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29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24" name="Google Shape;324;p29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5" name="Google Shape;32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29"/>
          <p:cNvSpPr txBox="1">
            <a:spLocks noGrp="1"/>
          </p:cNvSpPr>
          <p:nvPr>
            <p:ph type="title"/>
          </p:nvPr>
        </p:nvSpPr>
        <p:spPr>
          <a:xfrm>
            <a:off x="171275" y="109928"/>
            <a:ext cx="6579234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d) L’integrazione degli alunni con bisogni speciali</a:t>
            </a:r>
            <a:endParaRPr sz="2400"/>
          </a:p>
        </p:txBody>
      </p:sp>
      <p:graphicFrame>
        <p:nvGraphicFramePr>
          <p:cNvPr id="327" name="Google Shape;327;p29"/>
          <p:cNvGraphicFramePr/>
          <p:nvPr/>
        </p:nvGraphicFramePr>
        <p:xfrm>
          <a:off x="0" y="612750"/>
          <a:ext cx="9143375" cy="368300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6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2710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9525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8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24485" marR="317500" lvl="0" indent="124459" algn="l" rtl="0">
                        <a:lnSpc>
                          <a:spcPct val="2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96875" marR="271145" lvl="0" indent="-120013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  Cantore”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Manzoni”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Fermi”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Galvaligi”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09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Intercultura- italiano 2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6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44145" marR="136525" lvl="0" indent="29208" algn="l" rtl="0">
                        <a:lnSpc>
                          <a:spcPct val="114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classi-  alunni stranieri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2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48590" marR="141605" lvl="0" indent="29208" algn="l" rtl="0">
                        <a:lnSpc>
                          <a:spcPct val="114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classi-  alunni stranieri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2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44145" marR="136525" lvl="0" indent="29208" algn="l" rtl="0">
                        <a:lnSpc>
                          <a:spcPct val="114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classi-  alunni stranieri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2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48590" marR="141605" lvl="0" indent="29208" algn="l" rtl="0">
                        <a:lnSpc>
                          <a:spcPct val="114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classi-  alunni stranieri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2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44145" marR="136525" lvl="0" indent="29208" algn="l" rtl="0">
                        <a:lnSpc>
                          <a:spcPct val="114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classi-  alunni stranieri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2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Istruzione domiciliare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6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98755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2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Istruzione parentale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6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Individuazione precoce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6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Classe 2^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1^-2^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/>
        </p:nvSpPr>
        <p:spPr>
          <a:xfrm>
            <a:off x="299100" y="349556"/>
            <a:ext cx="2404745" cy="367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767715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Nell'anno  scolastico  2022/2023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l’Istituto  Comprensivo ha  accolto una  popolazione di  894 alunni.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4952763" y="319532"/>
            <a:ext cx="2379345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SCUOLA PRIMARIA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5371564" y="795782"/>
            <a:ext cx="3239036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Totale alunni 591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152843" y="1399032"/>
            <a:ext cx="2216785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Plesso “C. Battisti"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7822179" y="1399032"/>
            <a:ext cx="325120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81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3954511" y="2002282"/>
            <a:ext cx="2613660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Plesso “Gen. Cantore”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7822179" y="2002282"/>
            <a:ext cx="325120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58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4065658" y="2605532"/>
            <a:ext cx="2392680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Plesso “A. Manzoni”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7747300" y="2605532"/>
            <a:ext cx="474345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169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4241266" y="3208782"/>
            <a:ext cx="2040255" cy="3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Plesso “E. Fermi”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7747300" y="3208782"/>
            <a:ext cx="474345" cy="6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283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4631694" y="3655821"/>
            <a:ext cx="3016250" cy="129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8900" rIns="0" bIns="0" anchor="t" anchorCtr="0">
            <a:spAutoFit/>
          </a:bodyPr>
          <a:lstStyle/>
          <a:p>
            <a:pPr marL="14541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SCUOLA SECONDARIA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Plesso “E. Galvaligi” : 303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0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33" name="Google Shape;333;p30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4" name="Google Shape;334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171275" y="109928"/>
            <a:ext cx="331787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e) Sviluppo dei linguaggi</a:t>
            </a:r>
            <a:endParaRPr sz="2400"/>
          </a:p>
        </p:txBody>
      </p:sp>
      <p:graphicFrame>
        <p:nvGraphicFramePr>
          <p:cNvPr id="336" name="Google Shape;336;p30"/>
          <p:cNvGraphicFramePr/>
          <p:nvPr/>
        </p:nvGraphicFramePr>
        <p:xfrm>
          <a:off x="146074" y="824249"/>
          <a:ext cx="8826500" cy="421895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212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3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1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47150">
                <a:tc gridSpan="6">
                  <a:txBody>
                    <a:bodyPr/>
                    <a:lstStyle/>
                    <a:p>
                      <a:pPr marL="57150" marR="57785" lvl="0" indent="0" algn="just" rtl="0">
                        <a:lnSpc>
                          <a:spcPct val="116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Sono progetti che si concretizzano con il concorso di più discipline: lingua italiana e lingue comunitarie.  Si tratta di attività volte a favorire gli apprendimenti disciplinari specifici, proprio attraverso  l’integrazione dei diversi linguaggi e l’ampliamento della gamma di possibilità espressive.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38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47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118110" lvl="0" indent="161924" algn="l" rtl="0">
                        <a:lnSpc>
                          <a:spcPct val="19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6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Cantore”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55600" marR="313690" lvl="0" indent="-36829" algn="l" rtl="0">
                        <a:lnSpc>
                          <a:spcPct val="1153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Fermi”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32740" marR="295275" lvl="0" indent="-32384" algn="l" rtl="0">
                        <a:lnSpc>
                          <a:spcPct val="1153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Teatro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299720" lvl="0" indent="149859" algn="l" rtl="0">
                        <a:lnSpc>
                          <a:spcPct val="116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 3^-4^-5^-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38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66700" lvl="0" indent="247650" algn="l" rtl="0">
                        <a:lnSpc>
                          <a:spcPct val="116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 2^-3^-4^-5^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38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Lettura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95910" marR="242570" lvl="0" indent="-48259" algn="l" rtl="0">
                        <a:lnSpc>
                          <a:spcPct val="116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 classi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38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447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42" name="Google Shape;342;p31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31"/>
          <p:cNvSpPr txBox="1">
            <a:spLocks noGrp="1"/>
          </p:cNvSpPr>
          <p:nvPr>
            <p:ph type="title"/>
          </p:nvPr>
        </p:nvSpPr>
        <p:spPr>
          <a:xfrm>
            <a:off x="171275" y="109928"/>
            <a:ext cx="331787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e) Sviluppo dei linguaggi</a:t>
            </a:r>
            <a:endParaRPr sz="2400"/>
          </a:p>
        </p:txBody>
      </p:sp>
      <p:sp>
        <p:nvSpPr>
          <p:cNvPr id="345" name="Google Shape;345;p31"/>
          <p:cNvSpPr/>
          <p:nvPr/>
        </p:nvSpPr>
        <p:spPr>
          <a:xfrm>
            <a:off x="152400" y="2006307"/>
            <a:ext cx="8772525" cy="952500"/>
          </a:xfrm>
          <a:custGeom>
            <a:avLst/>
            <a:gdLst/>
            <a:ahLst/>
            <a:cxnLst/>
            <a:rect l="l" t="t" r="r" b="b"/>
            <a:pathLst>
              <a:path w="8772525" h="952500" extrusionOk="0">
                <a:moveTo>
                  <a:pt x="8772474" y="0"/>
                </a:moveTo>
                <a:lnTo>
                  <a:pt x="8772474" y="0"/>
                </a:lnTo>
                <a:lnTo>
                  <a:pt x="0" y="0"/>
                </a:lnTo>
                <a:lnTo>
                  <a:pt x="0" y="952017"/>
                </a:lnTo>
                <a:lnTo>
                  <a:pt x="8772474" y="952017"/>
                </a:lnTo>
                <a:lnTo>
                  <a:pt x="87724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1"/>
          <p:cNvSpPr/>
          <p:nvPr/>
        </p:nvSpPr>
        <p:spPr>
          <a:xfrm>
            <a:off x="209550" y="4119900"/>
            <a:ext cx="793750" cy="198120"/>
          </a:xfrm>
          <a:custGeom>
            <a:avLst/>
            <a:gdLst/>
            <a:ahLst/>
            <a:cxnLst/>
            <a:rect l="l" t="t" r="r" b="b"/>
            <a:pathLst>
              <a:path w="793750" h="198120" extrusionOk="0">
                <a:moveTo>
                  <a:pt x="793660" y="198119"/>
                </a:moveTo>
                <a:lnTo>
                  <a:pt x="0" y="198119"/>
                </a:lnTo>
                <a:lnTo>
                  <a:pt x="0" y="0"/>
                </a:lnTo>
                <a:lnTo>
                  <a:pt x="793660" y="0"/>
                </a:lnTo>
                <a:lnTo>
                  <a:pt x="793660" y="198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7" name="Google Shape;347;p31"/>
          <p:cNvGraphicFramePr/>
          <p:nvPr/>
        </p:nvGraphicFramePr>
        <p:xfrm>
          <a:off x="146074" y="958575"/>
          <a:ext cx="8771850" cy="391065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211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6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47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161925" lvl="0" indent="161925" algn="l" rtl="0">
                        <a:lnSpc>
                          <a:spcPct val="19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6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Cantore”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98780" marR="356235" lvl="0" indent="-36829" algn="l" rtl="0">
                        <a:lnSpc>
                          <a:spcPct val="1153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Fermi”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28930" marR="290830" lvl="0" indent="-32383" algn="l" rtl="0">
                        <a:lnSpc>
                          <a:spcPct val="1153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 CLIL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387985" lvl="0" indent="0" algn="l" rtl="0">
                        <a:lnSpc>
                          <a:spcPct val="1194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classe 2^  classe 3^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7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025">
                <a:tc>
                  <a:txBody>
                    <a:bodyPr/>
                    <a:lstStyle/>
                    <a:p>
                      <a:pPr marL="57150" marR="305435" lvl="0" indent="0" algn="l" rtl="0">
                        <a:lnSpc>
                          <a:spcPct val="116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Potenziamento 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lingue  straniere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7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Erasmus+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39725" marR="286385" lvl="0" indent="-48259" algn="l" rtl="0">
                        <a:lnSpc>
                          <a:spcPct val="116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 classi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38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00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873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/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32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53" name="Google Shape;353;p32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4" name="Google Shape;354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246560" y="109928"/>
            <a:ext cx="7198359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f) Sviluppo delle capacità creative, motorie e musicali</a:t>
            </a:r>
            <a:endParaRPr sz="2400"/>
          </a:p>
        </p:txBody>
      </p:sp>
      <p:graphicFrame>
        <p:nvGraphicFramePr>
          <p:cNvPr id="356" name="Google Shape;356;p32"/>
          <p:cNvGraphicFramePr/>
          <p:nvPr/>
        </p:nvGraphicFramePr>
        <p:xfrm>
          <a:off x="91924" y="851124"/>
          <a:ext cx="8903975" cy="405120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2081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6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8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1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05625">
                <a:tc gridSpan="6">
                  <a:txBody>
                    <a:bodyPr/>
                    <a:lstStyle/>
                    <a:p>
                      <a:pPr marL="57150" marR="61594" lvl="0" indent="0" algn="l" rtl="0">
                        <a:lnSpc>
                          <a:spcPct val="116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Il nostro Istituto da tempo riconosce la valenza educativa di questi linguaggi e promuove, anche con  l’ausilio di esperti, progetti significativi che si articolano, in continuità, lungo tutto il percorso scolastico.</a:t>
                      </a:r>
                      <a:endParaRPr/>
                    </a:p>
                  </a:txBody>
                  <a:tcPr marL="0" marR="0" marT="1638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endParaRPr sz="14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318770" lvl="0" indent="124460" algn="l" rtl="0">
                        <a:lnSpc>
                          <a:spcPct val="2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 Cantore”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Manzoni”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Fermi”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43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Galvaligi”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Opera domani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6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3^-4^ - 5^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 2^-3^-4^-5^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Divertirsi con lo sport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6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/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tutte le classi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33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62" name="Google Shape;362;p33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3" name="Google Shape;363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246560" y="109928"/>
            <a:ext cx="8331383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f) </a:t>
            </a:r>
            <a:r>
              <a:rPr lang="en-US" sz="2400" dirty="0" err="1"/>
              <a:t>Sviluppo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capacità</a:t>
            </a:r>
            <a:r>
              <a:rPr lang="en-US" sz="2400" dirty="0"/>
              <a:t> creative, </a:t>
            </a:r>
            <a:r>
              <a:rPr lang="en-US" sz="2400" dirty="0" err="1"/>
              <a:t>motorie</a:t>
            </a:r>
            <a:r>
              <a:rPr lang="en-US" sz="2400" dirty="0"/>
              <a:t> e </a:t>
            </a:r>
            <a:r>
              <a:rPr lang="en-US" sz="2400" dirty="0" err="1"/>
              <a:t>musicali</a:t>
            </a:r>
            <a:endParaRPr sz="2400" dirty="0"/>
          </a:p>
        </p:txBody>
      </p:sp>
      <p:graphicFrame>
        <p:nvGraphicFramePr>
          <p:cNvPr id="365" name="Google Shape;365;p33"/>
          <p:cNvGraphicFramePr/>
          <p:nvPr>
            <p:extLst>
              <p:ext uri="{D42A27DB-BD31-4B8C-83A1-F6EECF244321}">
                <p14:modId xmlns:p14="http://schemas.microsoft.com/office/powerpoint/2010/main" val="151781826"/>
              </p:ext>
            </p:extLst>
          </p:nvPr>
        </p:nvGraphicFramePr>
        <p:xfrm>
          <a:off x="146074" y="918224"/>
          <a:ext cx="8825225" cy="4601136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2063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3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8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endParaRPr sz="1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Progetto: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219075" lvl="0" indent="161925" algn="l" rtl="0">
                        <a:lnSpc>
                          <a:spcPct val="19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6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Cantore”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60680" marR="318135" lvl="0" indent="-36829" algn="l" rtl="0">
                        <a:lnSpc>
                          <a:spcPct val="1153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55600" marR="212090" lvl="0" indent="-137795" algn="l" rtl="0">
                        <a:lnSpc>
                          <a:spcPct val="1153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Fermi”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65125" marR="327025" lvl="0" indent="-32383" algn="l" rtl="0">
                        <a:lnSpc>
                          <a:spcPct val="1153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Creare è...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4^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Danza educativa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78765" marR="271780" lvl="0" indent="118109" algn="l" rtl="0">
                        <a:lnSpc>
                          <a:spcPct val="116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classi</a:t>
                      </a:r>
                      <a:r>
                        <a:rPr lang="en-US" sz="15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1^-2^-3^</a:t>
                      </a:r>
                      <a:endParaRPr sz="15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38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78765" marR="271780" lvl="0" indent="118109" algn="ctr" defTabSz="914400" rtl="0" eaLnBrk="1" fontAlgn="auto" latinLnBrk="0" hangingPunct="1">
                        <a:lnSpc>
                          <a:spcPct val="116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classi</a:t>
                      </a:r>
                      <a:r>
                        <a:rPr lang="en-US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2^-3^-4^-5^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 1^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3325">
                <a:tc>
                  <a:txBody>
                    <a:bodyPr/>
                    <a:lstStyle/>
                    <a:p>
                      <a:pPr marL="57150" marR="6559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Orientamento alla musica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7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None/>
                      </a:pPr>
                      <a:endParaRPr sz="15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57150" marR="655955" lvl="0" indent="0" algn="l" rtl="0">
                        <a:lnSpc>
                          <a:spcPct val="116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Attività sportiva  scolastica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7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58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tutte</a:t>
                      </a:r>
                      <a:r>
                        <a:rPr lang="en-US" sz="15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le </a:t>
                      </a:r>
                      <a:r>
                        <a:rPr lang="en-US" sz="15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classi</a:t>
                      </a:r>
                      <a:endParaRPr dirty="0"/>
                    </a:p>
                  </a:txBody>
                  <a:tcPr marL="0" marR="0" marT="44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 txBox="1">
            <a:spLocks noGrp="1"/>
          </p:cNvSpPr>
          <p:nvPr>
            <p:ph type="title"/>
          </p:nvPr>
        </p:nvSpPr>
        <p:spPr>
          <a:xfrm>
            <a:off x="2851013" y="2217674"/>
            <a:ext cx="3436620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La valutazione</a:t>
            </a:r>
            <a:endParaRPr sz="4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 txBox="1"/>
          <p:nvPr/>
        </p:nvSpPr>
        <p:spPr>
          <a:xfrm>
            <a:off x="278125" y="756074"/>
            <a:ext cx="8452485" cy="405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risponde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criteri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di: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-13970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gradualità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rispettando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ritmi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modalità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dell’apprendimento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maturazione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133985" lvl="0" indent="-13970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integrazione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teorico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attivo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applicativo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764540" lvl="0" indent="-13970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globalità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coinvolgendo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aspetti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relazioni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conoscenze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5725" lvl="0" indent="-13970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individualizzazione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tenendo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ben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cammino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compiuto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da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alunno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6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81" name="Google Shape;381;p36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2" name="Google Shape;382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xfrm>
            <a:off x="278125" y="1182022"/>
            <a:ext cx="8279765" cy="184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Nel percorso scolastico la valutazione ha anche una  </a:t>
            </a: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funzione orientativa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aiuta l’alunno a conquistare la  propria identità, lo guida nelle sue scelte e nello sviluppo  di un progetto di vita personale coerente e realistico.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7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89" name="Google Shape;389;p37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0" name="Google Shape;390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37"/>
          <p:cNvSpPr txBox="1"/>
          <p:nvPr/>
        </p:nvSpPr>
        <p:spPr>
          <a:xfrm>
            <a:off x="278125" y="972707"/>
            <a:ext cx="8389620" cy="336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389255" lvl="0" indent="-1651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2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coerente</a:t>
            </a: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l'offerta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formativa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dell'Istituzione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Scolastica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con la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personalizzazione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percorsi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con le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Indicazioni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Nazionali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curricolo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-16510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effettuata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docenti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nell'esercizio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propria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autonomia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professionale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conformità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criteri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le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modalità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dal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Collegio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docenti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inseriti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piano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triennale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dell'offerta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formativa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73025" y="53721"/>
            <a:ext cx="7432675" cy="60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Le caratteristiche della valutazione</a:t>
            </a:r>
            <a:endParaRPr sz="3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8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398" name="Google Shape;398;p38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9" name="Google Shape;399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Google Shape;400;p38"/>
          <p:cNvSpPr txBox="1">
            <a:spLocks noGrp="1"/>
          </p:cNvSpPr>
          <p:nvPr>
            <p:ph type="body" idx="1"/>
          </p:nvPr>
        </p:nvSpPr>
        <p:spPr>
          <a:xfrm>
            <a:off x="278125" y="1200545"/>
            <a:ext cx="8587749" cy="230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 favorire i rapporti scuola-famiglia, l'Istituzione  Scolastica adotta modalità di comunicazione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efficaci e  trasparenti </a:t>
            </a:r>
            <a:r>
              <a:rPr lang="en-US"/>
              <a:t>in merito alla valutazione del percorso  scolastico delle alunne e degli alunni, delle studentesse e  degli studenti.</a:t>
            </a:r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title"/>
          </p:nvPr>
        </p:nvSpPr>
        <p:spPr>
          <a:xfrm>
            <a:off x="73025" y="53721"/>
            <a:ext cx="6370320" cy="60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Trasparenza nella valutazione</a:t>
            </a:r>
            <a:endParaRPr sz="3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39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407" name="Google Shape;407;p39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8" name="Google Shape;408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9" name="Google Shape;409;p39"/>
          <p:cNvSpPr txBox="1">
            <a:spLocks noGrp="1"/>
          </p:cNvSpPr>
          <p:nvPr>
            <p:ph type="title"/>
          </p:nvPr>
        </p:nvSpPr>
        <p:spPr>
          <a:xfrm>
            <a:off x="278125" y="1504583"/>
            <a:ext cx="8349615" cy="230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Sulla base degli esiti della valutazione, l’I.C. assicura alle  famiglie un’</a:t>
            </a: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informazione tempestiva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costante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  processo di apprendimento e sul percorso scolastico,  avvalendosi anche degli strumenti offerti dalle moderne  tecnologie.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"/>
          <p:cNvGrpSpPr/>
          <p:nvPr/>
        </p:nvGrpSpPr>
        <p:grpSpPr>
          <a:xfrm>
            <a:off x="0" y="1417244"/>
            <a:ext cx="9144000" cy="3726345"/>
            <a:chOff x="0" y="1685999"/>
            <a:chExt cx="9144000" cy="3457590"/>
          </a:xfrm>
        </p:grpSpPr>
        <p:sp>
          <p:nvSpPr>
            <p:cNvPr id="87" name="Google Shape;87;p4"/>
            <p:cNvSpPr/>
            <p:nvPr/>
          </p:nvSpPr>
          <p:spPr>
            <a:xfrm>
              <a:off x="0" y="1794599"/>
              <a:ext cx="9144000" cy="3348990"/>
            </a:xfrm>
            <a:custGeom>
              <a:avLst/>
              <a:gdLst/>
              <a:ahLst/>
              <a:cxnLst/>
              <a:rect l="l" t="t" r="r" b="b"/>
              <a:pathLst>
                <a:path w="9144000" h="3348990" extrusionOk="0">
                  <a:moveTo>
                    <a:pt x="0" y="3348899"/>
                  </a:moveTo>
                  <a:lnTo>
                    <a:pt x="9143999" y="334889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334889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" name="Google Shape;8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85999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4"/>
            <p:cNvSpPr/>
            <p:nvPr/>
          </p:nvSpPr>
          <p:spPr>
            <a:xfrm>
              <a:off x="557625" y="2004800"/>
              <a:ext cx="1149985" cy="373380"/>
            </a:xfrm>
            <a:custGeom>
              <a:avLst/>
              <a:gdLst/>
              <a:ahLst/>
              <a:cxnLst/>
              <a:rect l="l" t="t" r="r" b="b"/>
              <a:pathLst>
                <a:path w="1149985" h="373380" extrusionOk="0">
                  <a:moveTo>
                    <a:pt x="1149564" y="373380"/>
                  </a:moveTo>
                  <a:lnTo>
                    <a:pt x="0" y="373380"/>
                  </a:lnTo>
                  <a:lnTo>
                    <a:pt x="0" y="0"/>
                  </a:lnTo>
                  <a:lnTo>
                    <a:pt x="1149564" y="0"/>
                  </a:lnTo>
                  <a:lnTo>
                    <a:pt x="1149564" y="373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544925" y="904164"/>
            <a:ext cx="179895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risorse</a:t>
            </a:r>
            <a:endParaRPr/>
          </a:p>
        </p:txBody>
      </p:sp>
      <p:sp>
        <p:nvSpPr>
          <p:cNvPr id="91" name="Google Shape;91;p4"/>
          <p:cNvSpPr txBox="1"/>
          <p:nvPr/>
        </p:nvSpPr>
        <p:spPr>
          <a:xfrm>
            <a:off x="544925" y="1979654"/>
            <a:ext cx="7979409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L’Istituto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opera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diversi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comuni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coordinandosi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sz="24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544925" y="2409041"/>
            <a:ext cx="80607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diversi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Enti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locali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per 	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garantire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pari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23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opportunità</a:t>
            </a:r>
            <a:r>
              <a:rPr lang="en-US" sz="23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sz="2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3386088" y="2863574"/>
            <a:ext cx="916305" cy="373380"/>
          </a:xfrm>
          <a:custGeom>
            <a:avLst/>
            <a:gdLst/>
            <a:ahLst/>
            <a:cxnLst/>
            <a:rect l="l" t="t" r="r" b="b"/>
            <a:pathLst>
              <a:path w="916304" h="373380" extrusionOk="0">
                <a:moveTo>
                  <a:pt x="915836" y="373380"/>
                </a:moveTo>
                <a:lnTo>
                  <a:pt x="0" y="373380"/>
                </a:lnTo>
                <a:lnTo>
                  <a:pt x="0" y="0"/>
                </a:lnTo>
                <a:lnTo>
                  <a:pt x="915836" y="0"/>
                </a:lnTo>
                <a:lnTo>
                  <a:pt x="915836" y="3733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617450" y="2814048"/>
            <a:ext cx="8047500" cy="205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0975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l'attuazione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piena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del PTOF in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tutti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plessi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just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Inoltre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l’Istituto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può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contare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sulla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collaborazione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delle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realtà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associative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presenti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sul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territorio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Parrocchia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AVIS, 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Protezione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Civile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Gruppo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Alpini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4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Associazione</a:t>
            </a:r>
            <a:r>
              <a:rPr lang="en-US" sz="24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0-18.</a:t>
            </a:r>
            <a:endParaRPr sz="24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/>
          <p:nvPr/>
        </p:nvSpPr>
        <p:spPr>
          <a:xfrm>
            <a:off x="278125" y="769881"/>
            <a:ext cx="8467090" cy="382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particolare le famiglie degli alunni della Scuola Primaria  e Secondaria sono informate degli esiti della valutazione  periodicamente attraverso: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530" marR="0" lvl="0" indent="-291465" algn="l" rtl="0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colloqui individuali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530" marR="0" lvl="0" indent="-291465" algn="l" rtl="0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comunicazioni riportate sul registro on-line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530" marR="0" lvl="0" indent="-291465" algn="l" rtl="0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diario scolastico d'Istituto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530" marR="0" lvl="0" indent="-291465" algn="l" rtl="0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controllo del lavoro svolto in classe e a casa.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5"/>
          <p:cNvGrpSpPr/>
          <p:nvPr/>
        </p:nvGrpSpPr>
        <p:grpSpPr>
          <a:xfrm>
            <a:off x="0" y="656350"/>
            <a:ext cx="9144000" cy="4487560"/>
            <a:chOff x="0" y="656350"/>
            <a:chExt cx="9144000" cy="4487560"/>
          </a:xfrm>
        </p:grpSpPr>
        <p:sp>
          <p:nvSpPr>
            <p:cNvPr id="100" name="Google Shape;100;p5"/>
            <p:cNvSpPr/>
            <p:nvPr/>
          </p:nvSpPr>
          <p:spPr>
            <a:xfrm>
              <a:off x="0" y="764950"/>
              <a:ext cx="9144000" cy="4378960"/>
            </a:xfrm>
            <a:custGeom>
              <a:avLst/>
              <a:gdLst/>
              <a:ahLst/>
              <a:cxnLst/>
              <a:rect l="l" t="t" r="r" b="b"/>
              <a:pathLst>
                <a:path w="9144000" h="4378960" extrusionOk="0">
                  <a:moveTo>
                    <a:pt x="0" y="4378549"/>
                  </a:moveTo>
                  <a:lnTo>
                    <a:pt x="9143999" y="437854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3785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6350"/>
              <a:ext cx="9143999" cy="108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544925" y="1923647"/>
            <a:ext cx="8059420" cy="131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000000"/>
                </a:solidFill>
              </a:rPr>
              <a:t>Un’altra importante risorsa è rappresentata dalle  Associazioni e dai Comitati nei quali si sono organizzati i  genitori degli alunni.</a:t>
            </a:r>
            <a:endParaRPr sz="24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6"/>
          <p:cNvGrpSpPr/>
          <p:nvPr/>
        </p:nvGrpSpPr>
        <p:grpSpPr>
          <a:xfrm>
            <a:off x="3276600" y="0"/>
            <a:ext cx="5867414" cy="5143524"/>
            <a:chOff x="3276600" y="0"/>
            <a:chExt cx="5867414" cy="5143524"/>
          </a:xfrm>
        </p:grpSpPr>
        <p:sp>
          <p:nvSpPr>
            <p:cNvPr id="108" name="Google Shape;108;p6"/>
            <p:cNvSpPr/>
            <p:nvPr/>
          </p:nvSpPr>
          <p:spPr>
            <a:xfrm>
              <a:off x="3385199" y="24"/>
              <a:ext cx="5758815" cy="5143500"/>
            </a:xfrm>
            <a:custGeom>
              <a:avLst/>
              <a:gdLst/>
              <a:ahLst/>
              <a:cxnLst/>
              <a:rect l="l" t="t" r="r" b="b"/>
              <a:pathLst>
                <a:path w="5758815" h="5143500" extrusionOk="0">
                  <a:moveTo>
                    <a:pt x="0" y="5143499"/>
                  </a:moveTo>
                  <a:lnTo>
                    <a:pt x="5758799" y="5143499"/>
                  </a:lnTo>
                  <a:lnTo>
                    <a:pt x="5758799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276600" y="0"/>
              <a:ext cx="109220" cy="5143500"/>
            </a:xfrm>
            <a:custGeom>
              <a:avLst/>
              <a:gdLst/>
              <a:ahLst/>
              <a:cxnLst/>
              <a:rect l="l" t="t" r="r" b="b"/>
              <a:pathLst>
                <a:path w="109220" h="5143500" extrusionOk="0">
                  <a:moveTo>
                    <a:pt x="1085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08599" y="0"/>
                  </a:lnTo>
                  <a:lnTo>
                    <a:pt x="108599" y="51434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258824" y="1328302"/>
            <a:ext cx="2465070" cy="144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Attrezzature e  infrastrutture  materiali:</a:t>
            </a:r>
            <a:endParaRPr sz="3100"/>
          </a:p>
        </p:txBody>
      </p:sp>
      <p:graphicFrame>
        <p:nvGraphicFramePr>
          <p:cNvPr id="111" name="Google Shape;111;p6"/>
          <p:cNvGraphicFramePr/>
          <p:nvPr/>
        </p:nvGraphicFramePr>
        <p:xfrm>
          <a:off x="3402724" y="92550"/>
          <a:ext cx="5732750" cy="490335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1065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79375" lvl="0" indent="124460" algn="l" rtl="0">
                        <a:lnSpc>
                          <a:spcPct val="2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68275" marR="160655" lvl="0" indent="-1904" algn="ct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“Gen.  Cantore”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99390" marR="165100" lvl="0" indent="-28575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72415" marR="160020" lvl="0" indent="-106045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Fermi”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35915" marR="304800" lvl="0" indent="-24765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Laboratori: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6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Disegno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Informatica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Lingue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Scienze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2050">
                <a:tc>
                  <a:txBody>
                    <a:bodyPr/>
                    <a:lstStyle/>
                    <a:p>
                      <a:pPr marL="57150" marR="377825" lvl="0" indent="0" algn="l" rtl="0">
                        <a:lnSpc>
                          <a:spcPct val="116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Atelier  creativo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7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7"/>
          <p:cNvGrpSpPr/>
          <p:nvPr/>
        </p:nvGrpSpPr>
        <p:grpSpPr>
          <a:xfrm>
            <a:off x="3276600" y="0"/>
            <a:ext cx="5867414" cy="5143524"/>
            <a:chOff x="3276600" y="0"/>
            <a:chExt cx="5867414" cy="5143524"/>
          </a:xfrm>
        </p:grpSpPr>
        <p:sp>
          <p:nvSpPr>
            <p:cNvPr id="117" name="Google Shape;117;p7"/>
            <p:cNvSpPr/>
            <p:nvPr/>
          </p:nvSpPr>
          <p:spPr>
            <a:xfrm>
              <a:off x="3385199" y="24"/>
              <a:ext cx="5758815" cy="5143500"/>
            </a:xfrm>
            <a:custGeom>
              <a:avLst/>
              <a:gdLst/>
              <a:ahLst/>
              <a:cxnLst/>
              <a:rect l="l" t="t" r="r" b="b"/>
              <a:pathLst>
                <a:path w="5758815" h="5143500" extrusionOk="0">
                  <a:moveTo>
                    <a:pt x="0" y="5143499"/>
                  </a:moveTo>
                  <a:lnTo>
                    <a:pt x="5758799" y="5143499"/>
                  </a:lnTo>
                  <a:lnTo>
                    <a:pt x="5758799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276600" y="0"/>
              <a:ext cx="109220" cy="5143500"/>
            </a:xfrm>
            <a:custGeom>
              <a:avLst/>
              <a:gdLst/>
              <a:ahLst/>
              <a:cxnLst/>
              <a:rect l="l" t="t" r="r" b="b"/>
              <a:pathLst>
                <a:path w="109220" h="5143500" extrusionOk="0">
                  <a:moveTo>
                    <a:pt x="1085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08599" y="0"/>
                  </a:lnTo>
                  <a:lnTo>
                    <a:pt x="108599" y="51434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258824" y="1328302"/>
            <a:ext cx="2465070" cy="144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Attrezzature e  infrastrutture  materiali:</a:t>
            </a:r>
            <a:endParaRPr sz="3100"/>
          </a:p>
        </p:txBody>
      </p:sp>
      <p:graphicFrame>
        <p:nvGraphicFramePr>
          <p:cNvPr id="120" name="Google Shape;120;p7"/>
          <p:cNvGraphicFramePr/>
          <p:nvPr/>
        </p:nvGraphicFramePr>
        <p:xfrm>
          <a:off x="3402724" y="24"/>
          <a:ext cx="5736600" cy="4836425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1094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0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endParaRPr sz="1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Biblioteca: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Aula Magna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97155" marR="90170" lvl="0" indent="124460" algn="l" rtl="0">
                        <a:lnSpc>
                          <a:spcPct val="2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 “C. Battisti"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9055" marR="52705" lvl="0" indent="0" algn="ctr" rtl="0">
                        <a:lnSpc>
                          <a:spcPct val="112500"/>
                        </a:lnSpc>
                        <a:spcBef>
                          <a:spcPts val="96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“Gen.  Cantore”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endParaRPr sz="8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11454" marR="177165" lvl="0" indent="-28575" algn="l" rtl="0">
                        <a:lnSpc>
                          <a:spcPct val="112500"/>
                        </a:lnSpc>
                        <a:spcBef>
                          <a:spcPts val="96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“A.  Manzoni”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84480" marR="172720" lvl="0" indent="-106044" algn="l" rtl="0">
                        <a:lnSpc>
                          <a:spcPct val="112500"/>
                        </a:lnSpc>
                        <a:spcBef>
                          <a:spcPts val="96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Fermi”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27025" marR="168275" lvl="0" indent="0" algn="ctr" rtl="0">
                        <a:lnSpc>
                          <a:spcPct val="112500"/>
                        </a:lnSpc>
                        <a:spcBef>
                          <a:spcPts val="96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Plesso “E.  Galvaligi”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endParaRPr sz="8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52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52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439419" lvl="0" indent="0" algn="l" rtl="0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Strutture  sportive: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Palestra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407669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Pista di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407669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025">
                <a:tc>
                  <a:txBody>
                    <a:bodyPr/>
                    <a:lstStyle/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atletica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1" name="Google Shape;121;p7"/>
          <p:cNvSpPr/>
          <p:nvPr/>
        </p:nvSpPr>
        <p:spPr>
          <a:xfrm>
            <a:off x="3402724" y="92550"/>
            <a:ext cx="5741670" cy="12700"/>
          </a:xfrm>
          <a:custGeom>
            <a:avLst/>
            <a:gdLst/>
            <a:ahLst/>
            <a:cxnLst/>
            <a:rect l="l" t="t" r="r" b="b"/>
            <a:pathLst>
              <a:path w="5741670" h="12700" extrusionOk="0">
                <a:moveTo>
                  <a:pt x="0" y="0"/>
                </a:moveTo>
                <a:lnTo>
                  <a:pt x="5741274" y="0"/>
                </a:lnTo>
                <a:lnTo>
                  <a:pt x="5741274" y="12649"/>
                </a:lnTo>
                <a:lnTo>
                  <a:pt x="0" y="126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3402724" y="1025999"/>
            <a:ext cx="5741670" cy="12700"/>
          </a:xfrm>
          <a:custGeom>
            <a:avLst/>
            <a:gdLst/>
            <a:ahLst/>
            <a:cxnLst/>
            <a:rect l="l" t="t" r="r" b="b"/>
            <a:pathLst>
              <a:path w="5741670" h="12700" extrusionOk="0">
                <a:moveTo>
                  <a:pt x="0" y="0"/>
                </a:moveTo>
                <a:lnTo>
                  <a:pt x="5741274" y="0"/>
                </a:lnTo>
                <a:lnTo>
                  <a:pt x="5741274" y="12649"/>
                </a:lnTo>
                <a:lnTo>
                  <a:pt x="0" y="126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3402724" y="1710100"/>
            <a:ext cx="5741670" cy="12700"/>
          </a:xfrm>
          <a:custGeom>
            <a:avLst/>
            <a:gdLst/>
            <a:ahLst/>
            <a:cxnLst/>
            <a:rect l="l" t="t" r="r" b="b"/>
            <a:pathLst>
              <a:path w="5741670" h="12700" extrusionOk="0">
                <a:moveTo>
                  <a:pt x="0" y="0"/>
                </a:moveTo>
                <a:lnTo>
                  <a:pt x="5741274" y="0"/>
                </a:lnTo>
                <a:lnTo>
                  <a:pt x="5741274" y="12649"/>
                </a:lnTo>
                <a:lnTo>
                  <a:pt x="0" y="126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3385199" y="24"/>
            <a:ext cx="5758815" cy="5143500"/>
          </a:xfrm>
          <a:custGeom>
            <a:avLst/>
            <a:gdLst/>
            <a:ahLst/>
            <a:cxnLst/>
            <a:rect l="l" t="t" r="r" b="b"/>
            <a:pathLst>
              <a:path w="5758815" h="5143500" extrusionOk="0">
                <a:moveTo>
                  <a:pt x="0" y="5143499"/>
                </a:moveTo>
                <a:lnTo>
                  <a:pt x="5758799" y="5143499"/>
                </a:lnTo>
                <a:lnTo>
                  <a:pt x="57587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258824" y="1328302"/>
            <a:ext cx="2465070" cy="144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Attrezzature e  infrastrutture  materiali:</a:t>
            </a:r>
            <a:endParaRPr sz="3100"/>
          </a:p>
        </p:txBody>
      </p:sp>
      <p:graphicFrame>
        <p:nvGraphicFramePr>
          <p:cNvPr id="130" name="Google Shape;130;p8"/>
          <p:cNvGraphicFramePr/>
          <p:nvPr/>
        </p:nvGraphicFramePr>
        <p:xfrm>
          <a:off x="3429000" y="24"/>
          <a:ext cx="5452475" cy="4725700"/>
        </p:xfrm>
        <a:graphic>
          <a:graphicData uri="http://schemas.openxmlformats.org/drawingml/2006/table">
            <a:tbl>
              <a:tblPr firstRow="1" bandRow="1">
                <a:noFill/>
                <a:tableStyleId>{DB0A72C6-0911-4BD5-AB6F-ED661922E563}</a:tableStyleId>
              </a:tblPr>
              <a:tblGrid>
                <a:gridCol w="996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10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Servizi: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Mensa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597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	1	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226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Scuolabus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226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0" marR="89535" lvl="0" indent="0" algn="l" rtl="0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Attrezzature  multimediali: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725" marB="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1338580" marR="68580" lvl="0" indent="0" algn="ctr" rtl="0">
                        <a:lnSpc>
                          <a:spcPct val="116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pc/lavagna  interattiva  in ogni  aula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765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53339" lvl="0" indent="24130" algn="just" rtl="0">
                        <a:lnSpc>
                          <a:spcPct val="116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pc/lavagna  interattiva  in ogni aula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7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960" lvl="0" indent="0" algn="ctr" rtl="0">
                        <a:lnSpc>
                          <a:spcPct val="116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pc/</a:t>
                      </a:r>
                      <a:r>
                        <a:rPr lang="en-US" sz="14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lavagna</a:t>
                      </a: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14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interattiva</a:t>
                      </a: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in  </a:t>
                      </a:r>
                      <a:r>
                        <a:rPr lang="en-US" sz="14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ogni</a:t>
                      </a: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aula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676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31" name="Google Shape;131;p8"/>
          <p:cNvGrpSpPr/>
          <p:nvPr/>
        </p:nvGrpSpPr>
        <p:grpSpPr>
          <a:xfrm>
            <a:off x="3415460" y="42902"/>
            <a:ext cx="5564346" cy="4780999"/>
            <a:chOff x="3402724" y="92550"/>
            <a:chExt cx="5479415" cy="4639945"/>
          </a:xfrm>
        </p:grpSpPr>
        <p:sp>
          <p:nvSpPr>
            <p:cNvPr id="132" name="Google Shape;132;p8"/>
            <p:cNvSpPr/>
            <p:nvPr/>
          </p:nvSpPr>
          <p:spPr>
            <a:xfrm>
              <a:off x="3409049" y="98875"/>
              <a:ext cx="1016000" cy="847725"/>
            </a:xfrm>
            <a:custGeom>
              <a:avLst/>
              <a:gdLst/>
              <a:ahLst/>
              <a:cxnLst/>
              <a:rect l="l" t="t" r="r" b="b"/>
              <a:pathLst>
                <a:path w="1016000" h="847725" extrusionOk="0">
                  <a:moveTo>
                    <a:pt x="1015799" y="847724"/>
                  </a:moveTo>
                  <a:lnTo>
                    <a:pt x="0" y="847724"/>
                  </a:lnTo>
                  <a:lnTo>
                    <a:pt x="0" y="0"/>
                  </a:lnTo>
                  <a:lnTo>
                    <a:pt x="1015799" y="0"/>
                  </a:lnTo>
                  <a:lnTo>
                    <a:pt x="1015799" y="84772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402724" y="92550"/>
              <a:ext cx="5479415" cy="4639945"/>
            </a:xfrm>
            <a:custGeom>
              <a:avLst/>
              <a:gdLst/>
              <a:ahLst/>
              <a:cxnLst/>
              <a:rect l="l" t="t" r="r" b="b"/>
              <a:pathLst>
                <a:path w="5479415" h="4639945" extrusionOk="0">
                  <a:moveTo>
                    <a:pt x="6324" y="0"/>
                  </a:moveTo>
                  <a:lnTo>
                    <a:pt x="6324" y="4639499"/>
                  </a:lnTo>
                </a:path>
                <a:path w="5479415" h="4639945" extrusionOk="0">
                  <a:moveTo>
                    <a:pt x="1022124" y="0"/>
                  </a:moveTo>
                  <a:lnTo>
                    <a:pt x="1022124" y="4639499"/>
                  </a:lnTo>
                </a:path>
                <a:path w="5479415" h="4639945" extrusionOk="0">
                  <a:moveTo>
                    <a:pt x="1640524" y="0"/>
                  </a:moveTo>
                  <a:lnTo>
                    <a:pt x="1640524" y="4639499"/>
                  </a:lnTo>
                </a:path>
                <a:path w="5479415" h="4639945" extrusionOk="0">
                  <a:moveTo>
                    <a:pt x="2284774" y="0"/>
                  </a:moveTo>
                  <a:lnTo>
                    <a:pt x="2284774" y="4639499"/>
                  </a:lnTo>
                </a:path>
                <a:path w="5479415" h="4639945" extrusionOk="0">
                  <a:moveTo>
                    <a:pt x="0" y="6324"/>
                  </a:moveTo>
                  <a:lnTo>
                    <a:pt x="5478974" y="6324"/>
                  </a:lnTo>
                </a:path>
                <a:path w="5479415" h="4639945" extrusionOk="0">
                  <a:moveTo>
                    <a:pt x="0" y="854049"/>
                  </a:moveTo>
                  <a:lnTo>
                    <a:pt x="5478974" y="854049"/>
                  </a:lnTo>
                </a:path>
                <a:path w="5479415" h="4639945" extrusionOk="0">
                  <a:moveTo>
                    <a:pt x="0" y="4633174"/>
                  </a:moveTo>
                  <a:lnTo>
                    <a:pt x="5478974" y="4633174"/>
                  </a:lnTo>
                </a:path>
              </a:pathLst>
            </a:custGeom>
            <a:noFill/>
            <a:ln w="12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8"/>
          <p:cNvSpPr txBox="1"/>
          <p:nvPr/>
        </p:nvSpPr>
        <p:spPr>
          <a:xfrm>
            <a:off x="4425050" y="2817125"/>
            <a:ext cx="643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pc/lavagna interattiva in ogni aula</a:t>
            </a:r>
            <a:endParaRPr/>
          </a:p>
        </p:txBody>
      </p:sp>
      <p:sp>
        <p:nvSpPr>
          <p:cNvPr id="135" name="Google Shape;135;p8"/>
          <p:cNvSpPr txBox="1"/>
          <p:nvPr/>
        </p:nvSpPr>
        <p:spPr>
          <a:xfrm>
            <a:off x="5134100" y="2717500"/>
            <a:ext cx="592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pc/lavagna interattiva in ogni aula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941530" y="2217674"/>
            <a:ext cx="7249159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L’Offerta Formativa dell’Istituto</a:t>
            </a:r>
            <a:endParaRPr sz="4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2346</Words>
  <Application>Microsoft Office PowerPoint</Application>
  <PresentationFormat>Presentazione su schermo (16:9)</PresentationFormat>
  <Paragraphs>590</Paragraphs>
  <Slides>40</Slides>
  <Notes>40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Calibri</vt:lpstr>
      <vt:lpstr>Roboto</vt:lpstr>
      <vt:lpstr>Times New Roman</vt:lpstr>
      <vt:lpstr>Office Theme</vt:lpstr>
      <vt:lpstr>Presentazione standard di PowerPoint</vt:lpstr>
      <vt:lpstr>L’Istituto Comprensivo “E. Galvaligi”</vt:lpstr>
      <vt:lpstr>SCUOLA PRIMARIA</vt:lpstr>
      <vt:lpstr>Le risorse</vt:lpstr>
      <vt:lpstr>Un’altra importante risorsa è rappresentata dalle  Associazioni e dai Comitati nei quali si sono organizzati i  genitori degli alunni.</vt:lpstr>
      <vt:lpstr>Attrezzature e  infrastrutture  materiali:</vt:lpstr>
      <vt:lpstr>Attrezzature e  infrastrutture  materiali:</vt:lpstr>
      <vt:lpstr>Attrezzature e  infrastrutture  materiali:</vt:lpstr>
      <vt:lpstr>L’Offerta Formativa dell’Istituto</vt:lpstr>
      <vt:lpstr>Presentazione standard di PowerPoint</vt:lpstr>
      <vt:lpstr>Le nostre priorità</vt:lpstr>
      <vt:lpstr>La nostra azione è volta ad assicurare il pieno esercizio  del diritto degli studenti al successo formativo e quindi  alla migliore realizzazione di sé, secondo principi di  equità e di pari opportunità.</vt:lpstr>
      <vt:lpstr>Le nostre modalità</vt:lpstr>
      <vt:lpstr>Presentazione standard di PowerPoint</vt:lpstr>
      <vt:lpstr>Quadro orario</vt:lpstr>
      <vt:lpstr>Quadro orario</vt:lpstr>
      <vt:lpstr>Insegnamenti attivati (Scuola Secondaria)</vt:lpstr>
      <vt:lpstr>Insegnamenti attivati (Scuola Secondaria)</vt:lpstr>
      <vt:lpstr>Ampliamento offerta formativa (tempo prolungato)</vt:lpstr>
      <vt:lpstr>Insegnamento di Educazione Civica</vt:lpstr>
      <vt:lpstr>Iniziative per l’ampliamento curricolare</vt:lpstr>
      <vt:lpstr>Presentazione standard di PowerPoint</vt:lpstr>
      <vt:lpstr>a) Continuità tra i diversi ordini di scuola</vt:lpstr>
      <vt:lpstr>b) Cittadinanza attiva</vt:lpstr>
      <vt:lpstr>b) Cittadinanza attiva</vt:lpstr>
      <vt:lpstr>c) Lo sviluppo delle scienze e l’impiego delle tecnologie multimediali</vt:lpstr>
      <vt:lpstr>c) Lo sviluppo delle scienze e l’impiego delle tecnologie multimediali</vt:lpstr>
      <vt:lpstr>d) L’integrazione degli alunni con bisogni speciali</vt:lpstr>
      <vt:lpstr>d) L’integrazione degli alunni con bisogni speciali</vt:lpstr>
      <vt:lpstr>e) Sviluppo dei linguaggi</vt:lpstr>
      <vt:lpstr>e) Sviluppo dei linguaggi</vt:lpstr>
      <vt:lpstr>f) Sviluppo delle capacità creative, motorie e musicali</vt:lpstr>
      <vt:lpstr>f) Sviluppo delle capacità creative, motorie e musicali</vt:lpstr>
      <vt:lpstr>La valutazione</vt:lpstr>
      <vt:lpstr>Presentazione standard di PowerPoint</vt:lpstr>
      <vt:lpstr>Nel percorso scolastico la valutazione ha anche una  funzione orientativa, aiuta l’alunno a conquistare la  propria identità, lo guida nelle sue scelte e nello sviluppo  di un progetto di vita personale coerente e realistico.</vt:lpstr>
      <vt:lpstr>Le caratteristiche della valutazione</vt:lpstr>
      <vt:lpstr>Trasparenza nella valutazione</vt:lpstr>
      <vt:lpstr>Sulla base degli esiti della valutazione, l’I.C. assicura alle  famiglie un’informazione tempestiva e costante sul  processo di apprendimento e sul percorso scolastico,  avvalendosi anche degli strumenti offerti dalle moderne  tecnologie.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Carmela</dc:creator>
  <cp:lastModifiedBy>vicaria</cp:lastModifiedBy>
  <cp:revision>6</cp:revision>
  <dcterms:created xsi:type="dcterms:W3CDTF">2022-11-23T19:37:10Z</dcterms:created>
  <dcterms:modified xsi:type="dcterms:W3CDTF">2023-01-13T12:08:34Z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